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81" r:id="rId3"/>
    <p:sldId id="283" r:id="rId4"/>
    <p:sldId id="284" r:id="rId5"/>
    <p:sldId id="285" r:id="rId6"/>
    <p:sldId id="286" r:id="rId7"/>
    <p:sldId id="287" r:id="rId8"/>
    <p:sldId id="288" r:id="rId9"/>
    <p:sldId id="259" r:id="rId10"/>
    <p:sldId id="289" r:id="rId11"/>
    <p:sldId id="260" r:id="rId12"/>
    <p:sldId id="261" r:id="rId13"/>
    <p:sldId id="262" r:id="rId14"/>
    <p:sldId id="265" r:id="rId15"/>
    <p:sldId id="268" r:id="rId16"/>
    <p:sldId id="266" r:id="rId17"/>
    <p:sldId id="267" r:id="rId18"/>
    <p:sldId id="291" r:id="rId19"/>
    <p:sldId id="293" r:id="rId20"/>
    <p:sldId id="272" r:id="rId21"/>
    <p:sldId id="294" r:id="rId22"/>
    <p:sldId id="271" r:id="rId23"/>
    <p:sldId id="275" r:id="rId24"/>
    <p:sldId id="276" r:id="rId25"/>
    <p:sldId id="277" r:id="rId26"/>
    <p:sldId id="278" r:id="rId27"/>
    <p:sldId id="273" r:id="rId28"/>
    <p:sldId id="274" r:id="rId29"/>
    <p:sldId id="279" r:id="rId30"/>
    <p:sldId id="295" r:id="rId31"/>
    <p:sldId id="290" r:id="rId3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795" autoAdjust="0"/>
    <p:restoredTop sz="94660"/>
  </p:normalViewPr>
  <p:slideViewPr>
    <p:cSldViewPr>
      <p:cViewPr varScale="1">
        <p:scale>
          <a:sx n="74" d="100"/>
          <a:sy n="74" d="100"/>
        </p:scale>
        <p:origin x="-10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FEFE3-57DC-49A9-B21C-1E18EC814168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79CF7-5A28-4438-9C77-23F3253E9D0D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199258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79CF7-5A28-4438-9C77-23F3253E9D0D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13736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324542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286750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342243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115128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51910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350889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399772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1836836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612172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227627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29742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39220-B50E-4013-9861-1799078DDB3E}" type="datetimeFigureOut">
              <a:rPr lang="tr-TR" smtClean="0"/>
              <a:pPr/>
              <a:t>16.05.2012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8036-AB22-42ED-8BD6-5072835A30F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413367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etintas\Desktop\Adsız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107504" y="5865224"/>
            <a:ext cx="8928992" cy="8640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b="1" dirty="0"/>
              <a:t>Karayolu Ulaşımında Kapasite Kullanımının İyileştirilmesi ve </a:t>
            </a:r>
            <a:endParaRPr lang="tr-TR" sz="2400" dirty="0"/>
          </a:p>
          <a:p>
            <a:pPr algn="ctr"/>
            <a:r>
              <a:rPr lang="tr-TR" sz="2400" b="1" dirty="0"/>
              <a:t>Trafik Güvenliğinin Arttırılması İçin Akıllı Sistem Çözümleri</a:t>
            </a:r>
            <a:endParaRPr lang="tr-TR" sz="2400" dirty="0"/>
          </a:p>
        </p:txBody>
      </p:sp>
      <p:sp>
        <p:nvSpPr>
          <p:cNvPr id="5" name="Metin kutusu 4"/>
          <p:cNvSpPr txBox="1"/>
          <p:nvPr/>
        </p:nvSpPr>
        <p:spPr>
          <a:xfrm>
            <a:off x="78476" y="87604"/>
            <a:ext cx="327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Prof.Dr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Ahmet 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Akbaş</a:t>
            </a:r>
          </a:p>
          <a:p>
            <a:pPr algn="ctr"/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Yalova Üniversitesi </a:t>
            </a:r>
            <a:endParaRPr lang="tr-TR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Bilgisayar </a:t>
            </a:r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Mühendisliği Bölümü</a:t>
            </a:r>
          </a:p>
          <a:p>
            <a:pPr algn="ctr"/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ahmedakbas@gmail.com</a:t>
            </a:r>
          </a:p>
        </p:txBody>
      </p:sp>
    </p:spTree>
    <p:extLst>
      <p:ext uri="{BB962C8B-B14F-4D97-AF65-F5344CB8AC3E}">
        <p14:creationId xmlns="" xmlns:p14="http://schemas.microsoft.com/office/powerpoint/2010/main" val="3814201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7140919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Çözüm: AUS  Kullanıcı Hizmetlerinden Yararlanmaktır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smtClean="0"/>
              <a:t>Bu </a:t>
            </a:r>
            <a:r>
              <a:rPr lang="tr-TR" sz="2400" dirty="0"/>
              <a:t>sistemler; sürücü, yolcu ve yayaların oluşturduğu </a:t>
            </a:r>
            <a:r>
              <a:rPr lang="tr-TR" sz="2400" dirty="0" smtClean="0">
                <a:solidFill>
                  <a:srgbClr val="C00000"/>
                </a:solidFill>
              </a:rPr>
              <a:t>kullanıcı</a:t>
            </a:r>
            <a:r>
              <a:rPr lang="tr-TR" sz="2400" dirty="0" smtClean="0"/>
              <a:t> </a:t>
            </a:r>
            <a:r>
              <a:rPr lang="tr-TR" sz="2400" dirty="0"/>
              <a:t>birimleri ile </a:t>
            </a:r>
            <a:r>
              <a:rPr lang="tr-TR" sz="2400" dirty="0" smtClean="0">
                <a:solidFill>
                  <a:srgbClr val="C00000"/>
                </a:solidFill>
              </a:rPr>
              <a:t>yol</a:t>
            </a:r>
            <a:r>
              <a:rPr lang="tr-TR" sz="2400" dirty="0" smtClean="0"/>
              <a:t> </a:t>
            </a:r>
            <a:r>
              <a:rPr lang="tr-TR" sz="2400" dirty="0"/>
              <a:t>ve </a:t>
            </a:r>
            <a:r>
              <a:rPr lang="tr-TR" sz="2400" dirty="0" smtClean="0">
                <a:solidFill>
                  <a:srgbClr val="C00000"/>
                </a:solidFill>
              </a:rPr>
              <a:t>taşıt</a:t>
            </a:r>
            <a:r>
              <a:rPr lang="tr-TR" sz="2400" dirty="0" smtClean="0"/>
              <a:t> </a:t>
            </a:r>
            <a:r>
              <a:rPr lang="tr-TR" sz="2400" dirty="0"/>
              <a:t>birimleri arasında kısaca </a:t>
            </a:r>
            <a:r>
              <a:rPr lang="tr-TR" sz="2400" dirty="0" smtClean="0">
                <a:solidFill>
                  <a:srgbClr val="C00000"/>
                </a:solidFill>
              </a:rPr>
              <a:t>bilişim teknolojileri</a:t>
            </a:r>
            <a:r>
              <a:rPr lang="tr-TR" sz="2400" dirty="0" smtClean="0"/>
              <a:t> </a:t>
            </a:r>
            <a:r>
              <a:rPr lang="tr-TR" sz="2400" dirty="0"/>
              <a:t>olarak bilinen elektronik-bilgisayar ve haberleşme teknolojileri vasıtasıyla </a:t>
            </a:r>
            <a:r>
              <a:rPr lang="tr-TR" sz="2400" dirty="0">
                <a:solidFill>
                  <a:srgbClr val="C00000"/>
                </a:solidFill>
              </a:rPr>
              <a:t>sürekli bilgi paylaşımını mümkün </a:t>
            </a:r>
            <a:r>
              <a:rPr lang="tr-TR" sz="2400" dirty="0" smtClean="0">
                <a:solidFill>
                  <a:srgbClr val="C00000"/>
                </a:solidFill>
              </a:rPr>
              <a:t>kılmaktadır</a:t>
            </a:r>
            <a:r>
              <a:rPr lang="tr-TR" sz="2400" dirty="0" smtClean="0"/>
              <a:t>.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/>
              <a:t>Bu </a:t>
            </a:r>
            <a:r>
              <a:rPr lang="tr-TR" sz="2400" dirty="0"/>
              <a:t>sistemler vasıtasıyla </a:t>
            </a:r>
            <a:r>
              <a:rPr lang="tr-TR" sz="2400" dirty="0">
                <a:solidFill>
                  <a:srgbClr val="C00000"/>
                </a:solidFill>
              </a:rPr>
              <a:t>gerçek zamanlı kontrol süreçleri hayata geçirilebilmektedir</a:t>
            </a:r>
            <a:r>
              <a:rPr lang="tr-TR" sz="2400" dirty="0"/>
              <a:t>. </a:t>
            </a:r>
          </a:p>
          <a:p>
            <a:pPr marL="0" indent="0">
              <a:buNone/>
            </a:pPr>
            <a:endParaRPr lang="tr-TR" sz="2400" dirty="0"/>
          </a:p>
        </p:txBody>
      </p:sp>
      <p:pic>
        <p:nvPicPr>
          <p:cNvPr id="9" name="Resim 9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1966691"/>
            <a:ext cx="4080268" cy="367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20501312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Gelişim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Süreci: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8463884" cy="158816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1970- Yol ağları üzerinde hacim- kapasite 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sorunu başlar,</a:t>
            </a:r>
            <a:endParaRPr lang="tr-TR" sz="2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1990- ITS Dünya Kongresi ve Akıllı Ulaşım Sistemlerinin Gelişimi</a:t>
            </a:r>
          </a:p>
          <a:p>
            <a:pPr>
              <a:buFont typeface="Wingdings" pitchFamily="2" charset="2"/>
              <a:buChar char="q"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2000- 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 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Stratejik 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Planları, Ana Planlar ve AUS Mimari Planları 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dönemi</a:t>
            </a:r>
          </a:p>
          <a:p>
            <a:pPr>
              <a:buFont typeface="Wingdings" pitchFamily="2" charset="2"/>
              <a:buChar char="q"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Paralel olarak AUS standartlarının oluşturulması başlar</a:t>
            </a:r>
          </a:p>
          <a:p>
            <a:pPr>
              <a:buFont typeface="Wingdings" pitchFamily="2" charset="2"/>
              <a:buChar char="q"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Hedefler Bilgi Toplumuna geçiş stratejileri ile uyumlu olarak belirlenir: </a:t>
            </a:r>
            <a:endParaRPr lang="tr-TR" sz="2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285720" y="3143249"/>
            <a:ext cx="8663778" cy="3235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tr-TR"/>
            </a:defPPr>
            <a:lvl1pPr marL="342900" indent="-342900">
              <a:spcBef>
                <a:spcPct val="20000"/>
              </a:spcBef>
              <a:buFont typeface="Wingdings" pitchFamily="2" charset="2"/>
              <a:buChar char="q"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tr-TR" dirty="0"/>
              <a:t>1. Karayolu trafiğinde güvenliğin arttırılması,</a:t>
            </a:r>
          </a:p>
          <a:p>
            <a:pPr marL="0" indent="0">
              <a:buNone/>
            </a:pPr>
            <a:r>
              <a:rPr lang="tr-TR" dirty="0"/>
              <a:t>2. Daha düzgün trafik </a:t>
            </a:r>
            <a:r>
              <a:rPr lang="tr-TR" dirty="0" smtClean="0"/>
              <a:t>akışı ile </a:t>
            </a:r>
            <a:r>
              <a:rPr lang="tr-TR" dirty="0"/>
              <a:t>çevre bozucu etkilerin azaltılması,</a:t>
            </a:r>
          </a:p>
          <a:p>
            <a:pPr marL="0" indent="0">
              <a:buNone/>
            </a:pPr>
            <a:r>
              <a:rPr lang="tr-TR" dirty="0"/>
              <a:t>3. Bireysel uyumun geliştirilmesi,</a:t>
            </a:r>
          </a:p>
          <a:p>
            <a:pPr marL="0" indent="0">
              <a:buNone/>
            </a:pPr>
            <a:r>
              <a:rPr lang="tr-TR" dirty="0"/>
              <a:t>4. Bölgesel ekonomik etkinliğin geliştirilmesi,</a:t>
            </a:r>
          </a:p>
          <a:p>
            <a:pPr marL="0" indent="0">
              <a:buNone/>
            </a:pPr>
            <a:r>
              <a:rPr lang="tr-TR" dirty="0"/>
              <a:t>5. Uluslararası standartlar ve küresel teknik düzenlemelerin teşvik </a:t>
            </a:r>
            <a:r>
              <a:rPr lang="tr-TR" dirty="0" smtClean="0"/>
              <a:t>   </a:t>
            </a:r>
          </a:p>
          <a:p>
            <a:pPr marL="0" indent="0">
              <a:buNone/>
            </a:pPr>
            <a:r>
              <a:rPr lang="tr-TR" dirty="0" smtClean="0"/>
              <a:t> </a:t>
            </a:r>
            <a:r>
              <a:rPr lang="tr-TR" dirty="0" smtClean="0"/>
              <a:t>   </a:t>
            </a:r>
            <a:r>
              <a:rPr lang="tr-TR" dirty="0" smtClean="0"/>
              <a:t>edilmesi </a:t>
            </a:r>
            <a:r>
              <a:rPr lang="tr-TR" dirty="0"/>
              <a:t>için ortak bir platform oluşturulması.</a:t>
            </a:r>
          </a:p>
        </p:txBody>
      </p:sp>
      <p:sp>
        <p:nvSpPr>
          <p:cNvPr id="13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483078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03. Ulaşım Planlama\03. Kentsel Sistemler ve Ulaştırma Yönetimi\TEZ ÇALIŞMALARI\AHMET AKBAŞ\materyal\space_required_to_transport_60_people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4" y="1696328"/>
            <a:ext cx="4506904" cy="3676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Sektörleri ve Hizmet Alanları: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4106166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/>
              <a:t>AUS hizmetleri ile ilgili </a:t>
            </a:r>
            <a:r>
              <a:rPr lang="tr-TR" sz="2400" dirty="0" err="1"/>
              <a:t>sektörel</a:t>
            </a:r>
            <a:r>
              <a:rPr lang="tr-TR" sz="2400" dirty="0"/>
              <a:t> faaliyet alanları, </a:t>
            </a:r>
            <a:r>
              <a:rPr lang="tr-TR" sz="2400" dirty="0" smtClean="0"/>
              <a:t>örneğin Malezya’da </a:t>
            </a:r>
            <a:r>
              <a:rPr lang="tr-TR" sz="2400" dirty="0"/>
              <a:t>9 ana başlık halinde </a:t>
            </a:r>
            <a:r>
              <a:rPr lang="tr-TR" sz="2400" dirty="0" smtClean="0"/>
              <a:t>tanımlanmaktadır:</a:t>
            </a:r>
          </a:p>
          <a:p>
            <a:pPr marL="0" indent="0">
              <a:buNone/>
            </a:pPr>
            <a:endParaRPr lang="tr-TR" sz="2400" dirty="0" smtClean="0"/>
          </a:p>
          <a:p>
            <a:pPr marL="0" indent="0">
              <a:buNone/>
            </a:pPr>
            <a:endParaRPr lang="tr-TR" sz="2400" dirty="0" smtClean="0"/>
          </a:p>
        </p:txBody>
      </p:sp>
      <p:sp>
        <p:nvSpPr>
          <p:cNvPr id="13" name="İçerik Yer Tutucusu 2"/>
          <p:cNvSpPr txBox="1">
            <a:spLocks/>
          </p:cNvSpPr>
          <p:nvPr/>
        </p:nvSpPr>
        <p:spPr>
          <a:xfrm>
            <a:off x="251520" y="3212976"/>
            <a:ext cx="4320480" cy="3096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İleri Trafik Yönetim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Güvenlik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İleri Toplu Taşıma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İleri Yolcu Bilgi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Elektronik Ücret Toplama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Ticari Taşıt İşletim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İleri Taşıt Kontrol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Acil Durum Yönetim Sistemleri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Bilgi Depolama Sistemleri</a:t>
            </a:r>
          </a:p>
        </p:txBody>
      </p:sp>
      <p:sp>
        <p:nvSpPr>
          <p:cNvPr id="9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10397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7069481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tr-TR" sz="2000" b="1" dirty="0" smtClean="0"/>
              <a:t>İLERİ </a:t>
            </a:r>
            <a:r>
              <a:rPr lang="tr-TR" sz="2000" b="1" dirty="0"/>
              <a:t>TRAFİK YÖNETİMİ ve GÜVENLİĞİ İLE İLGİLİ AUS ÇÖZÜMLERİ</a:t>
            </a:r>
            <a:endParaRPr lang="tr-T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253684"/>
            <a:ext cx="4320480" cy="1746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FHWA </a:t>
            </a:r>
            <a:r>
              <a:rPr lang="tr-TR" sz="2400" dirty="0" smtClean="0">
                <a:solidFill>
                  <a:srgbClr val="C00000"/>
                </a:solidFill>
              </a:rPr>
              <a:t>tarafından, </a:t>
            </a:r>
            <a:r>
              <a:rPr lang="tr-TR" sz="2400" dirty="0" smtClean="0">
                <a:solidFill>
                  <a:srgbClr val="C00000"/>
                </a:solidFill>
              </a:rPr>
              <a:t>ekspres </a:t>
            </a:r>
            <a:r>
              <a:rPr lang="tr-TR" sz="2400" dirty="0">
                <a:solidFill>
                  <a:srgbClr val="C00000"/>
                </a:solidFill>
              </a:rPr>
              <a:t>yollar ve otoyollardaki ulaşımın yönetimi ile ilgili olarak tanımlanan </a:t>
            </a:r>
            <a:r>
              <a:rPr lang="tr-TR" sz="2400" dirty="0" smtClean="0">
                <a:solidFill>
                  <a:srgbClr val="C00000"/>
                </a:solidFill>
              </a:rPr>
              <a:t>çözümler: </a:t>
            </a:r>
            <a:endParaRPr lang="tr-TR" sz="2400" dirty="0" smtClean="0">
              <a:solidFill>
                <a:srgbClr val="C00000"/>
              </a:solidFill>
            </a:endParaRPr>
          </a:p>
        </p:txBody>
      </p:sp>
      <p:pic>
        <p:nvPicPr>
          <p:cNvPr id="7" name="Resim 6" descr="C:\Users\Ahmet\Desktop\trafik\resim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843882"/>
            <a:ext cx="4248472" cy="317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İçerik Yer Tutucusu 2"/>
          <p:cNvSpPr txBox="1">
            <a:spLocks/>
          </p:cNvSpPr>
          <p:nvPr/>
        </p:nvSpPr>
        <p:spPr>
          <a:xfrm>
            <a:off x="251520" y="2928934"/>
            <a:ext cx="4320480" cy="325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1-Ulaşım altyapısı ve trafiğin izlenmesi,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pPr marL="0" indent="0">
              <a:buNone/>
            </a:pP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katılım </a:t>
            </a: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denetimi, </a:t>
            </a:r>
          </a:p>
          <a:p>
            <a:pPr marL="0" indent="0">
              <a:buNone/>
            </a:pP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2-Yönlü trafik şeritlerinin yönetimi, </a:t>
            </a:r>
            <a:endParaRPr lang="tr-TR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beklenmeyen </a:t>
            </a: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olaylarla ortaya çıkan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ulaşım </a:t>
            </a: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şartlarının yönetimi, </a:t>
            </a:r>
          </a:p>
          <a:p>
            <a:pPr marL="0" indent="0">
              <a:buNone/>
            </a:pP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3-Yolcu ve sürücü bilgilendirme </a:t>
            </a:r>
            <a:endParaRPr lang="tr-TR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sistemlerinin </a:t>
            </a: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yönetimi, </a:t>
            </a:r>
          </a:p>
          <a:p>
            <a:pPr marL="0" indent="0">
              <a:buNone/>
            </a:pP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4-Yayaların ve sürücülerin trafik kısıtlarına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tr-TR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hız sınırlama v.b.) uymaya zorlanması.</a:t>
            </a:r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10397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3. Ulaşım Planlama\03. Kentsel Sistemler ve Ulaştırma Yönetimi\TEZ ÇALIŞMALARI\AHMET AKBAŞ\materyal\trafik05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09" y="1696329"/>
            <a:ext cx="4525509" cy="3676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Değişken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Hız Sınırı Denetimi: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120894" y="1255370"/>
            <a:ext cx="4066580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tr-T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Değişken </a:t>
            </a:r>
            <a:r>
              <a:rPr lang="tr-T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Hız </a:t>
            </a:r>
            <a:r>
              <a:rPr lang="tr-T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Denetiminde </a:t>
            </a:r>
            <a:r>
              <a:rPr lang="tr-T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 </a:t>
            </a:r>
            <a:r>
              <a:rPr lang="tr-T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boyunca şok dalgalarının oluşumu önlenerek düzgün bir trafik akışı </a:t>
            </a:r>
            <a:r>
              <a:rPr lang="tr-T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sağlanabilmektedir</a:t>
            </a:r>
            <a:r>
              <a:rPr lang="tr-T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tr-T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tr-TR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Bunun </a:t>
            </a:r>
            <a:r>
              <a:rPr lang="tr-TR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için, yolun herhangi bir kesitinde yoğunluğun kritik yoğunluğu aşacağına ilişkin bir beklenti oluştuğunda, zaman kaybetmeden o noktaya gelen talebi düşürecek mekanizma harekete geçirilir. </a:t>
            </a:r>
            <a:endParaRPr lang="tr-TR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Yapılması </a:t>
            </a:r>
            <a:r>
              <a:rPr lang="tr-TR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gereken şey, makul bir mesafe öncesinden bir VMS panosu aracılığıyla sürücülere bildirimde bulunarak, taşıtların serbest ulaşım </a:t>
            </a:r>
            <a:r>
              <a:rPr lang="tr-TR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hızını </a:t>
            </a:r>
            <a:r>
              <a:rPr lang="tr-TR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ölçülen </a:t>
            </a:r>
            <a:r>
              <a:rPr lang="tr-TR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yoğunluk değeri ile ters orantılı olacak şekilde hesaplanan bir hız ile sınırlandırmaktır. </a:t>
            </a:r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3442856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Katılım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Denetimi:</a:t>
            </a: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sz="2400" dirty="0"/>
              <a:t>Katılım Denetiminde ana yollara katılımın olduğu noktalarda oluşan yoğunluk ölçümü esas alınır.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/>
              <a:t>Buna </a:t>
            </a:r>
            <a:r>
              <a:rPr lang="tr-TR" sz="2400" dirty="0"/>
              <a:t>göre, şişe boynu olarak da nitelenen bu tür yol kesimlerindeki yoğunluğun kritik yoğunluğu aşacağına ilişkin bir beklenti oluştuğunda, </a:t>
            </a:r>
            <a:r>
              <a:rPr lang="tr-TR" sz="2400" dirty="0">
                <a:solidFill>
                  <a:srgbClr val="C00000"/>
                </a:solidFill>
              </a:rPr>
              <a:t>katılım kolundan gelen akım sınırlandırılmak suretiyle bir kontrol mekanizması oluşturulur.</a:t>
            </a:r>
            <a:r>
              <a:rPr lang="tr-TR" sz="2400" dirty="0"/>
              <a:t>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>
                <a:solidFill>
                  <a:schemeClr val="tx2"/>
                </a:solidFill>
              </a:rPr>
              <a:t>Bu </a:t>
            </a:r>
            <a:r>
              <a:rPr lang="tr-TR" sz="2400" dirty="0">
                <a:solidFill>
                  <a:schemeClr val="tx2"/>
                </a:solidFill>
              </a:rPr>
              <a:t>amaçla katılım akımının sınırlanma oranı, katılım kolunun ana yola birleşme noktasına yakın bir konumuna yerleştirilen bir trafik ışığının çevrim süresi ve yeşil ışık süresi ayarlanarak </a:t>
            </a:r>
            <a:r>
              <a:rPr lang="tr-TR" sz="2400" dirty="0" smtClean="0">
                <a:solidFill>
                  <a:schemeClr val="tx2"/>
                </a:solidFill>
              </a:rPr>
              <a:t>belirlenir.</a:t>
            </a:r>
            <a:endParaRPr lang="tr-TR" sz="24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11560260"/>
              </p:ext>
            </p:extLst>
          </p:nvPr>
        </p:nvGraphicFramePr>
        <p:xfrm>
          <a:off x="4499992" y="2128866"/>
          <a:ext cx="4558305" cy="1800200"/>
        </p:xfrm>
        <a:graphic>
          <a:graphicData uri="http://schemas.openxmlformats.org/presentationml/2006/ole">
            <p:oleObj spid="_x0000_s3275" r:id="rId3" imgW="2625852" imgH="1043940" progId="Visio.Drawing.11">
              <p:embed/>
            </p:oleObj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6" name="Nesne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22919711"/>
              </p:ext>
            </p:extLst>
          </p:nvPr>
        </p:nvGraphicFramePr>
        <p:xfrm>
          <a:off x="4644008" y="4350854"/>
          <a:ext cx="4176464" cy="864096"/>
        </p:xfrm>
        <a:graphic>
          <a:graphicData uri="http://schemas.openxmlformats.org/presentationml/2006/ole">
            <p:oleObj spid="_x0000_s3276" name="Denklem" r:id="rId4" imgW="2222500" imgH="457200" progId="Equation.3">
              <p:embed/>
            </p:oleObj>
          </a:graphicData>
        </a:graphic>
      </p:graphicFrame>
      <p:sp>
        <p:nvSpPr>
          <p:cNvPr id="13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3442856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Katılım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Denetimi: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4087813" y="4559648"/>
            <a:ext cx="2116137" cy="114141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1800" dirty="0">
                <a:solidFill>
                  <a:schemeClr val="tx2"/>
                </a:solidFill>
              </a:rPr>
              <a:t>Katılım Öncesi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3200" dirty="0">
                <a:solidFill>
                  <a:schemeClr val="tx2"/>
                </a:solidFill>
              </a:rPr>
              <a:t>3 + 2 = 5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1800" dirty="0">
                <a:solidFill>
                  <a:schemeClr val="tx2"/>
                </a:solidFill>
              </a:rPr>
              <a:t>Şerit</a:t>
            </a:r>
          </a:p>
        </p:txBody>
      </p:sp>
      <p:sp>
        <p:nvSpPr>
          <p:cNvPr id="34" name="Text Box 26"/>
          <p:cNvSpPr txBox="1">
            <a:spLocks noChangeArrowheads="1"/>
          </p:cNvSpPr>
          <p:nvPr/>
        </p:nvSpPr>
        <p:spPr bwMode="auto">
          <a:xfrm>
            <a:off x="6862763" y="4558060"/>
            <a:ext cx="1928812" cy="11414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1800">
                <a:solidFill>
                  <a:schemeClr val="tx2"/>
                </a:solidFill>
              </a:rPr>
              <a:t>Katılım Sonrası</a:t>
            </a:r>
            <a:endParaRPr lang="tr-TR" sz="3200">
              <a:solidFill>
                <a:schemeClr val="tx2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3200">
                <a:solidFill>
                  <a:schemeClr val="tx2"/>
                </a:solidFill>
              </a:rPr>
              <a:t>5 </a:t>
            </a:r>
            <a:r>
              <a:rPr lang="tr-TR" sz="3200">
                <a:solidFill>
                  <a:schemeClr val="tx2"/>
                </a:solidFill>
                <a:sym typeface="Wingdings" pitchFamily="2" charset="2"/>
              </a:rPr>
              <a:t></a:t>
            </a:r>
            <a:r>
              <a:rPr lang="tr-TR" sz="3200">
                <a:solidFill>
                  <a:schemeClr val="tx2"/>
                </a:solidFill>
              </a:rPr>
              <a:t> 3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1800">
                <a:solidFill>
                  <a:schemeClr val="tx2"/>
                </a:solidFill>
              </a:rPr>
              <a:t>Şerit</a:t>
            </a:r>
          </a:p>
        </p:txBody>
      </p:sp>
      <p:sp>
        <p:nvSpPr>
          <p:cNvPr id="35" name="WordArt 27"/>
          <p:cNvSpPr>
            <a:spLocks noChangeArrowheads="1" noChangeShapeType="1" noTextEdit="1"/>
          </p:cNvSpPr>
          <p:nvPr/>
        </p:nvSpPr>
        <p:spPr bwMode="auto">
          <a:xfrm>
            <a:off x="6861175" y="4278660"/>
            <a:ext cx="1893888" cy="16637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Font typeface="Symbol" pitchFamily="18" charset="2"/>
              <a:buNone/>
            </a:pPr>
            <a:r>
              <a:rPr lang="tr-TR" sz="4000" kern="10">
                <a:ln w="60325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solidFill>
                  <a:srgbClr val="FF0000">
                    <a:alpha val="50000"/>
                  </a:srgbClr>
                </a:solidFill>
                <a:latin typeface="Arial Black"/>
              </a:rPr>
              <a:t>X</a:t>
            </a:r>
          </a:p>
        </p:txBody>
      </p:sp>
      <p:grpSp>
        <p:nvGrpSpPr>
          <p:cNvPr id="5" name="Grup 4"/>
          <p:cNvGrpSpPr/>
          <p:nvPr/>
        </p:nvGrpSpPr>
        <p:grpSpPr>
          <a:xfrm>
            <a:off x="336550" y="1770410"/>
            <a:ext cx="8407400" cy="3479800"/>
            <a:chOff x="336550" y="1770410"/>
            <a:chExt cx="8407400" cy="3479800"/>
          </a:xfrm>
        </p:grpSpPr>
        <p:grpSp>
          <p:nvGrpSpPr>
            <p:cNvPr id="4" name="Grup 3"/>
            <p:cNvGrpSpPr/>
            <p:nvPr/>
          </p:nvGrpSpPr>
          <p:grpSpPr>
            <a:xfrm>
              <a:off x="336550" y="1770410"/>
              <a:ext cx="8407400" cy="3479800"/>
              <a:chOff x="336550" y="1770410"/>
              <a:chExt cx="8407400" cy="3479800"/>
            </a:xfrm>
          </p:grpSpPr>
          <p:sp>
            <p:nvSpPr>
              <p:cNvPr id="7" name="Line 3"/>
              <p:cNvSpPr>
                <a:spLocks noChangeShapeType="1"/>
              </p:cNvSpPr>
              <p:nvPr/>
            </p:nvSpPr>
            <p:spPr bwMode="auto">
              <a:xfrm>
                <a:off x="336550" y="3478560"/>
                <a:ext cx="344805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 flipV="1">
                <a:off x="1770063" y="3523010"/>
                <a:ext cx="5030787" cy="172720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1" name="Oval 5"/>
              <p:cNvSpPr>
                <a:spLocks noChangeArrowheads="1"/>
              </p:cNvSpPr>
              <p:nvPr/>
            </p:nvSpPr>
            <p:spPr bwMode="auto">
              <a:xfrm>
                <a:off x="1333500" y="4338985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1511300" y="4834285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342900" y="1770410"/>
                <a:ext cx="834390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419100" y="2341910"/>
                <a:ext cx="82867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>
                <a:off x="381000" y="2913410"/>
                <a:ext cx="82677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 flipV="1">
                <a:off x="1276350" y="3484910"/>
                <a:ext cx="2552700" cy="87630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 flipV="1">
                <a:off x="1485900" y="3523010"/>
                <a:ext cx="3848100" cy="1320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6823075" y="3510310"/>
                <a:ext cx="1920875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1" name="AutoShape 13"/>
              <p:cNvSpPr>
                <a:spLocks noChangeArrowheads="1"/>
              </p:cNvSpPr>
              <p:nvPr/>
            </p:nvSpPr>
            <p:spPr bwMode="auto">
              <a:xfrm>
                <a:off x="1581150" y="18656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2" name="AutoShape 14"/>
              <p:cNvSpPr>
                <a:spLocks noChangeArrowheads="1"/>
              </p:cNvSpPr>
              <p:nvPr/>
            </p:nvSpPr>
            <p:spPr bwMode="auto">
              <a:xfrm>
                <a:off x="1543050" y="24117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3" name="AutoShape 15"/>
              <p:cNvSpPr>
                <a:spLocks noChangeArrowheads="1"/>
              </p:cNvSpPr>
              <p:nvPr/>
            </p:nvSpPr>
            <p:spPr bwMode="auto">
              <a:xfrm>
                <a:off x="1543050" y="307851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4" name="Oval 16"/>
              <p:cNvSpPr>
                <a:spLocks noChangeArrowheads="1"/>
              </p:cNvSpPr>
              <p:nvPr/>
            </p:nvSpPr>
            <p:spPr bwMode="auto">
              <a:xfrm>
                <a:off x="863600" y="18974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25" name="Oval 17"/>
              <p:cNvSpPr>
                <a:spLocks noChangeArrowheads="1"/>
              </p:cNvSpPr>
              <p:nvPr/>
            </p:nvSpPr>
            <p:spPr bwMode="auto">
              <a:xfrm>
                <a:off x="812800" y="24816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26" name="Oval 18"/>
              <p:cNvSpPr>
                <a:spLocks noChangeArrowheads="1"/>
              </p:cNvSpPr>
              <p:nvPr/>
            </p:nvSpPr>
            <p:spPr bwMode="auto">
              <a:xfrm>
                <a:off x="838200" y="29896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27" name="AutoShape 19"/>
              <p:cNvSpPr>
                <a:spLocks noChangeArrowheads="1"/>
              </p:cNvSpPr>
              <p:nvPr/>
            </p:nvSpPr>
            <p:spPr bwMode="auto">
              <a:xfrm>
                <a:off x="7591425" y="18910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8" name="AutoShape 20"/>
              <p:cNvSpPr>
                <a:spLocks noChangeArrowheads="1"/>
              </p:cNvSpPr>
              <p:nvPr/>
            </p:nvSpPr>
            <p:spPr bwMode="auto">
              <a:xfrm>
                <a:off x="7553325" y="24371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9" name="AutoShape 21"/>
              <p:cNvSpPr>
                <a:spLocks noChangeArrowheads="1"/>
              </p:cNvSpPr>
              <p:nvPr/>
            </p:nvSpPr>
            <p:spPr bwMode="auto">
              <a:xfrm>
                <a:off x="7553325" y="310391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30" name="Oval 22"/>
              <p:cNvSpPr>
                <a:spLocks noChangeArrowheads="1"/>
              </p:cNvSpPr>
              <p:nvPr/>
            </p:nvSpPr>
            <p:spPr bwMode="auto">
              <a:xfrm>
                <a:off x="6873875" y="19228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Oval 23"/>
              <p:cNvSpPr>
                <a:spLocks noChangeArrowheads="1"/>
              </p:cNvSpPr>
              <p:nvPr/>
            </p:nvSpPr>
            <p:spPr bwMode="auto">
              <a:xfrm>
                <a:off x="6823075" y="25070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2" name="Oval 24"/>
              <p:cNvSpPr>
                <a:spLocks noChangeArrowheads="1"/>
              </p:cNvSpPr>
              <p:nvPr/>
            </p:nvSpPr>
            <p:spPr bwMode="auto">
              <a:xfrm>
                <a:off x="6848475" y="30150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6" name="AutoShape 28"/>
              <p:cNvSpPr>
                <a:spLocks noChangeArrowheads="1"/>
              </p:cNvSpPr>
              <p:nvPr/>
            </p:nvSpPr>
            <p:spPr bwMode="auto">
              <a:xfrm rot="20445284">
                <a:off x="1812925" y="404371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37" name="AutoShape 29"/>
            <p:cNvSpPr>
              <a:spLocks noChangeArrowheads="1"/>
            </p:cNvSpPr>
            <p:nvPr/>
          </p:nvSpPr>
          <p:spPr bwMode="auto">
            <a:xfrm rot="20445284">
              <a:off x="1978025" y="4488210"/>
              <a:ext cx="1104900" cy="381000"/>
            </a:xfrm>
            <a:prstGeom prst="rightArrow">
              <a:avLst>
                <a:gd name="adj1" fmla="val 50000"/>
                <a:gd name="adj2" fmla="val 72500"/>
              </a:avLst>
            </a:prstGeom>
            <a:solidFill>
              <a:schemeClr val="tx1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pic>
        <p:nvPicPr>
          <p:cNvPr id="38" name="Picture 30" descr="bd0567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1686273"/>
            <a:ext cx="2132013" cy="22336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Line 31"/>
          <p:cNvSpPr>
            <a:spLocks noChangeShapeType="1"/>
          </p:cNvSpPr>
          <p:nvPr/>
        </p:nvSpPr>
        <p:spPr bwMode="auto">
          <a:xfrm>
            <a:off x="6324600" y="1268760"/>
            <a:ext cx="0" cy="48006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79512" y="5919663"/>
            <a:ext cx="394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 Dışı Yoğunluk Artışı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3895841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Katılım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Denetimi:</a:t>
            </a: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4389681" y="4559648"/>
            <a:ext cx="1512401" cy="1138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dirty="0">
                <a:solidFill>
                  <a:schemeClr val="tx2"/>
                </a:solidFill>
              </a:rPr>
              <a:t>Katılım Öncesi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3200" dirty="0">
                <a:solidFill>
                  <a:schemeClr val="tx2"/>
                </a:solidFill>
              </a:rPr>
              <a:t>2 </a:t>
            </a:r>
            <a:r>
              <a:rPr lang="tr-TR" sz="2000" dirty="0">
                <a:solidFill>
                  <a:schemeClr val="tx2"/>
                </a:solidFill>
              </a:rPr>
              <a:t>ve </a:t>
            </a:r>
            <a:r>
              <a:rPr lang="tr-TR" sz="3200" dirty="0">
                <a:solidFill>
                  <a:schemeClr val="tx2"/>
                </a:solidFill>
              </a:rPr>
              <a:t>3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dirty="0">
                <a:solidFill>
                  <a:schemeClr val="tx2"/>
                </a:solidFill>
              </a:rPr>
              <a:t>Şerit</a:t>
            </a: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7046891" y="4558060"/>
            <a:ext cx="1560555" cy="1138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dirty="0">
                <a:solidFill>
                  <a:schemeClr val="tx2"/>
                </a:solidFill>
              </a:rPr>
              <a:t>Katılım Sonrası</a:t>
            </a:r>
            <a:endParaRPr lang="tr-TR" sz="3200" dirty="0">
              <a:solidFill>
                <a:schemeClr val="tx2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3200" dirty="0">
                <a:solidFill>
                  <a:schemeClr val="tx2"/>
                </a:solidFill>
              </a:rPr>
              <a:t>3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dirty="0">
                <a:solidFill>
                  <a:schemeClr val="tx2"/>
                </a:solidFill>
              </a:rPr>
              <a:t>Şerit</a:t>
            </a:r>
          </a:p>
        </p:txBody>
      </p:sp>
      <p:grpSp>
        <p:nvGrpSpPr>
          <p:cNvPr id="13" name="Grup 12"/>
          <p:cNvGrpSpPr/>
          <p:nvPr/>
        </p:nvGrpSpPr>
        <p:grpSpPr>
          <a:xfrm>
            <a:off x="336550" y="1770410"/>
            <a:ext cx="8407400" cy="3479800"/>
            <a:chOff x="336550" y="1770410"/>
            <a:chExt cx="8407400" cy="3479800"/>
          </a:xfrm>
        </p:grpSpPr>
        <p:grpSp>
          <p:nvGrpSpPr>
            <p:cNvPr id="14" name="Grup 13"/>
            <p:cNvGrpSpPr/>
            <p:nvPr/>
          </p:nvGrpSpPr>
          <p:grpSpPr>
            <a:xfrm>
              <a:off x="336550" y="1770410"/>
              <a:ext cx="8407400" cy="3479800"/>
              <a:chOff x="336550" y="1770410"/>
              <a:chExt cx="8407400" cy="3479800"/>
            </a:xfrm>
          </p:grpSpPr>
          <p:sp>
            <p:nvSpPr>
              <p:cNvPr id="17" name="Line 3"/>
              <p:cNvSpPr>
                <a:spLocks noChangeShapeType="1"/>
              </p:cNvSpPr>
              <p:nvPr/>
            </p:nvSpPr>
            <p:spPr bwMode="auto">
              <a:xfrm>
                <a:off x="336550" y="3478560"/>
                <a:ext cx="344805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8" name="Line 4"/>
              <p:cNvSpPr>
                <a:spLocks noChangeShapeType="1"/>
              </p:cNvSpPr>
              <p:nvPr/>
            </p:nvSpPr>
            <p:spPr bwMode="auto">
              <a:xfrm flipV="1">
                <a:off x="1770063" y="3523010"/>
                <a:ext cx="5030787" cy="172720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1333500" y="4338985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20" name="Oval 6"/>
              <p:cNvSpPr>
                <a:spLocks noChangeArrowheads="1"/>
              </p:cNvSpPr>
              <p:nvPr/>
            </p:nvSpPr>
            <p:spPr bwMode="auto">
              <a:xfrm>
                <a:off x="1511300" y="4834285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>
                <a:off x="342900" y="1770410"/>
                <a:ext cx="834390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419100" y="2341910"/>
                <a:ext cx="82867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>
                <a:off x="381000" y="2913410"/>
                <a:ext cx="82677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 flipV="1">
                <a:off x="1276350" y="3484910"/>
                <a:ext cx="2552700" cy="87630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5" name="Line 11"/>
              <p:cNvSpPr>
                <a:spLocks noChangeShapeType="1"/>
              </p:cNvSpPr>
              <p:nvPr/>
            </p:nvSpPr>
            <p:spPr bwMode="auto">
              <a:xfrm flipV="1">
                <a:off x="1485900" y="3523010"/>
                <a:ext cx="3848100" cy="1320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6" name="Line 12"/>
              <p:cNvSpPr>
                <a:spLocks noChangeShapeType="1"/>
              </p:cNvSpPr>
              <p:nvPr/>
            </p:nvSpPr>
            <p:spPr bwMode="auto">
              <a:xfrm>
                <a:off x="6823075" y="3510310"/>
                <a:ext cx="1920875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27" name="AutoShape 13"/>
              <p:cNvSpPr>
                <a:spLocks noChangeArrowheads="1"/>
              </p:cNvSpPr>
              <p:nvPr/>
            </p:nvSpPr>
            <p:spPr bwMode="auto">
              <a:xfrm>
                <a:off x="1581150" y="18656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8" name="AutoShape 14"/>
              <p:cNvSpPr>
                <a:spLocks noChangeArrowheads="1"/>
              </p:cNvSpPr>
              <p:nvPr/>
            </p:nvSpPr>
            <p:spPr bwMode="auto">
              <a:xfrm>
                <a:off x="1543050" y="24117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9" name="AutoShape 15"/>
              <p:cNvSpPr>
                <a:spLocks noChangeArrowheads="1"/>
              </p:cNvSpPr>
              <p:nvPr/>
            </p:nvSpPr>
            <p:spPr bwMode="auto">
              <a:xfrm>
                <a:off x="1543050" y="307851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30" name="Oval 16"/>
              <p:cNvSpPr>
                <a:spLocks noChangeArrowheads="1"/>
              </p:cNvSpPr>
              <p:nvPr/>
            </p:nvSpPr>
            <p:spPr bwMode="auto">
              <a:xfrm>
                <a:off x="863600" y="18974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Oval 17"/>
              <p:cNvSpPr>
                <a:spLocks noChangeArrowheads="1"/>
              </p:cNvSpPr>
              <p:nvPr/>
            </p:nvSpPr>
            <p:spPr bwMode="auto">
              <a:xfrm>
                <a:off x="812800" y="24816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2" name="Oval 18"/>
              <p:cNvSpPr>
                <a:spLocks noChangeArrowheads="1"/>
              </p:cNvSpPr>
              <p:nvPr/>
            </p:nvSpPr>
            <p:spPr bwMode="auto">
              <a:xfrm>
                <a:off x="838200" y="29896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3" name="AutoShape 19"/>
              <p:cNvSpPr>
                <a:spLocks noChangeArrowheads="1"/>
              </p:cNvSpPr>
              <p:nvPr/>
            </p:nvSpPr>
            <p:spPr bwMode="auto">
              <a:xfrm>
                <a:off x="7591425" y="18910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34" name="AutoShape 20"/>
              <p:cNvSpPr>
                <a:spLocks noChangeArrowheads="1"/>
              </p:cNvSpPr>
              <p:nvPr/>
            </p:nvSpPr>
            <p:spPr bwMode="auto">
              <a:xfrm>
                <a:off x="7553325" y="243716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35" name="AutoShape 21"/>
              <p:cNvSpPr>
                <a:spLocks noChangeArrowheads="1"/>
              </p:cNvSpPr>
              <p:nvPr/>
            </p:nvSpPr>
            <p:spPr bwMode="auto">
              <a:xfrm>
                <a:off x="7553325" y="310391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36" name="Oval 22"/>
              <p:cNvSpPr>
                <a:spLocks noChangeArrowheads="1"/>
              </p:cNvSpPr>
              <p:nvPr/>
            </p:nvSpPr>
            <p:spPr bwMode="auto">
              <a:xfrm>
                <a:off x="6873875" y="19228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7" name="Oval 23"/>
              <p:cNvSpPr>
                <a:spLocks noChangeArrowheads="1"/>
              </p:cNvSpPr>
              <p:nvPr/>
            </p:nvSpPr>
            <p:spPr bwMode="auto">
              <a:xfrm>
                <a:off x="6823075" y="25070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8" name="Oval 24"/>
              <p:cNvSpPr>
                <a:spLocks noChangeArrowheads="1"/>
              </p:cNvSpPr>
              <p:nvPr/>
            </p:nvSpPr>
            <p:spPr bwMode="auto">
              <a:xfrm>
                <a:off x="6848475" y="3015010"/>
                <a:ext cx="469900" cy="317500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tr-TR">
                    <a:solidFill>
                      <a:srgbClr val="FF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9" name="AutoShape 28"/>
              <p:cNvSpPr>
                <a:spLocks noChangeArrowheads="1"/>
              </p:cNvSpPr>
              <p:nvPr/>
            </p:nvSpPr>
            <p:spPr bwMode="auto">
              <a:xfrm rot="20445284">
                <a:off x="1812925" y="4043710"/>
                <a:ext cx="1104900" cy="381000"/>
              </a:xfrm>
              <a:prstGeom prst="rightArrow">
                <a:avLst>
                  <a:gd name="adj1" fmla="val 50000"/>
                  <a:gd name="adj2" fmla="val 72500"/>
                </a:avLst>
              </a:prstGeom>
              <a:solidFill>
                <a:schemeClr val="tx1"/>
              </a:solidFill>
              <a:ln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16" name="AutoShape 29"/>
            <p:cNvSpPr>
              <a:spLocks noChangeArrowheads="1"/>
            </p:cNvSpPr>
            <p:nvPr/>
          </p:nvSpPr>
          <p:spPr bwMode="auto">
            <a:xfrm rot="20445284">
              <a:off x="1978025" y="4488210"/>
              <a:ext cx="1104900" cy="381000"/>
            </a:xfrm>
            <a:prstGeom prst="rightArrow">
              <a:avLst>
                <a:gd name="adj1" fmla="val 50000"/>
                <a:gd name="adj2" fmla="val 72500"/>
              </a:avLst>
            </a:prstGeom>
            <a:solidFill>
              <a:schemeClr val="tx1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41" name="Line 31"/>
          <p:cNvSpPr>
            <a:spLocks noChangeShapeType="1"/>
          </p:cNvSpPr>
          <p:nvPr/>
        </p:nvSpPr>
        <p:spPr bwMode="auto">
          <a:xfrm>
            <a:off x="6324600" y="1268760"/>
            <a:ext cx="0" cy="48006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2" name="Metin kutusu 41"/>
          <p:cNvSpPr txBox="1"/>
          <p:nvPr/>
        </p:nvSpPr>
        <p:spPr>
          <a:xfrm>
            <a:off x="179512" y="5259180"/>
            <a:ext cx="3948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Sinyal Denetimi ile Yoğunluk Artışının Kontrol Altına Alınması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" name="Picture 29" descr="bd05672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48" y="1658780"/>
            <a:ext cx="2135187" cy="2319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Box 32"/>
          <p:cNvSpPr txBox="1">
            <a:spLocks noChangeArrowheads="1"/>
          </p:cNvSpPr>
          <p:nvPr/>
        </p:nvSpPr>
        <p:spPr bwMode="auto">
          <a:xfrm>
            <a:off x="6192838" y="4581128"/>
            <a:ext cx="850900" cy="112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tr-TR" sz="1800" dirty="0">
              <a:solidFill>
                <a:schemeClr val="tx2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tr-TR" sz="3200" dirty="0">
                <a:solidFill>
                  <a:schemeClr val="tx2"/>
                </a:solidFill>
              </a:rPr>
              <a:t>&gt;&gt;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tr-TR" sz="1800" dirty="0">
              <a:solidFill>
                <a:schemeClr val="tx2"/>
              </a:solidFill>
            </a:endParaRPr>
          </a:p>
        </p:txBody>
      </p:sp>
      <p:sp>
        <p:nvSpPr>
          <p:cNvPr id="4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31019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1" grpId="0" animBg="1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3. Ulaşım Planlama\03. Kentsel Sistemler ve Ulaştırma Yönetimi\TEZ ÇALIŞMALARI\AHMET AKBAŞ\materyal\IST06D~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79" y="1725356"/>
            <a:ext cx="4525509" cy="3676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806961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İSTANBUL </a:t>
            </a:r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KENT İÇİ ULAŞIMIYLA İLGİLİ DEĞERLENDİRMELER</a:t>
            </a: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146590" y="1340768"/>
            <a:ext cx="432048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tr-T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odel </a:t>
            </a: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tabanlı değerlendirmeler göstermektedir ki; bir ekspres yol veya otoyol boyunca akan bir trafik akımı, </a:t>
            </a: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yolun herhangi bir konumunda ve herhangi bir nedenle oluşabilecek bir kapasite azalması</a:t>
            </a: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sonucunda bu noktadan geriye doğru yayılan bir şok dalgasının oluşumuna eşlik edecektir. </a:t>
            </a:r>
            <a:endParaRPr lang="tr-T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</a:t>
            </a: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geriye doğru giderek artan bir trafik sıkışıklığının oluşumuna neden olacaktır. </a:t>
            </a:r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35257146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03. Ulaşım Planlama\03. Kentsel Sistemler ve Ulaştırma Yönetimi\TEZ ÇALIŞMALARI\AHMET AKBAŞ\materyal\IST06D~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79" y="1725356"/>
            <a:ext cx="4525509" cy="3676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806961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İSTANBUL </a:t>
            </a:r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KENT İÇİ ULAŞIMIYLA İLGİLİ DEĞERLENDİRMELER</a:t>
            </a: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146590" y="1340768"/>
            <a:ext cx="432048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Dolayısıyla</a:t>
            </a: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teknolojik çözümlerle gerçekleştirilebilecek gerçek zamanlı bir trafik kontrol sürecinde </a:t>
            </a:r>
            <a:r>
              <a:rPr lang="tr-T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0" indent="0">
              <a:buNone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olun </a:t>
            </a: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yalnız bir kesitini değil tümünü kapsayan </a:t>
            </a:r>
            <a:r>
              <a:rPr lang="tr-TR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segmentler</a:t>
            </a: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boyunca uygulamalar yapılmalı ve trafik akımının bu yol </a:t>
            </a:r>
            <a:r>
              <a:rPr lang="tr-TR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segmentlerinin</a:t>
            </a: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hiçbirinde kritik yoğunluk değeri aşmasına izin verilmeyecek şekilde akmasını sağlayacak mekanizmalar kurularak çalıştırılmalıdır.</a:t>
            </a:r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35257146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4177604" cy="49685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r-TR" sz="2400" dirty="0" smtClean="0"/>
              <a:t>2010 yılı YOGT ölçüm sonuçlarına göre İstanbul kent içi  anayollarının (otoyol</a:t>
            </a:r>
            <a:r>
              <a:rPr lang="tr-TR" sz="2400" dirty="0" smtClean="0"/>
              <a:t>, çevreyolu ve devlet </a:t>
            </a:r>
            <a:r>
              <a:rPr lang="tr-TR" sz="2400" dirty="0" smtClean="0"/>
              <a:t>yolları) </a:t>
            </a:r>
            <a:r>
              <a:rPr lang="tr-TR" sz="2400" dirty="0" smtClean="0">
                <a:solidFill>
                  <a:srgbClr val="FF0000"/>
                </a:solidFill>
              </a:rPr>
              <a:t>hiçbir kesiminde trafiğin </a:t>
            </a:r>
            <a:r>
              <a:rPr lang="tr-TR" sz="2400" dirty="0" smtClean="0">
                <a:solidFill>
                  <a:srgbClr val="FF0000"/>
                </a:solidFill>
              </a:rPr>
              <a:t>tıkanma noktasına gelmesini gerektirecek </a:t>
            </a:r>
            <a:r>
              <a:rPr lang="tr-TR" sz="2400" dirty="0" smtClean="0">
                <a:solidFill>
                  <a:srgbClr val="FF0000"/>
                </a:solidFill>
              </a:rPr>
              <a:t>bir kapasite </a:t>
            </a:r>
            <a:r>
              <a:rPr lang="tr-TR" sz="2400" dirty="0" smtClean="0">
                <a:solidFill>
                  <a:srgbClr val="FF0000"/>
                </a:solidFill>
              </a:rPr>
              <a:t>yetersizliği söz konusu değildir</a:t>
            </a:r>
            <a:r>
              <a:rPr lang="tr-TR" sz="2400" dirty="0" smtClean="0"/>
              <a:t>.</a:t>
            </a:r>
          </a:p>
          <a:p>
            <a:pPr>
              <a:buNone/>
            </a:pPr>
            <a:r>
              <a:rPr lang="tr-TR" sz="2400" dirty="0" smtClean="0">
                <a:solidFill>
                  <a:srgbClr val="0070C0"/>
                </a:solidFill>
              </a:rPr>
              <a:t>Öyle ise sorunun nedeni nedir?</a:t>
            </a:r>
          </a:p>
          <a:p>
            <a:pPr>
              <a:buNone/>
            </a:pPr>
            <a:r>
              <a:rPr lang="tr-TR" sz="2400" dirty="0" smtClean="0">
                <a:solidFill>
                  <a:srgbClr val="0070C0"/>
                </a:solidFill>
              </a:rPr>
              <a:t>Sorun nasıl çözülecektir? </a:t>
            </a:r>
            <a:endParaRPr lang="tr-TR" sz="2400" dirty="0" smtClean="0">
              <a:solidFill>
                <a:srgbClr val="0070C0"/>
              </a:solidFill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Çalışmanın Hareket Noktası: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D:\03. Ulaşım Planlama\03. Kentsel Sistemler ve Ulaştırma Yönetimi\TEZ ÇALIŞMALARI\AHMET AKBAŞ\materyal\karayol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10" y="1696329"/>
            <a:ext cx="4525508" cy="3676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543191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03. Ulaşım Planlama\03. Kentsel Sistemler ve Ulaştırma Yönetimi\TEZ ÇALIŞMALARI\AHMET AKBAŞ\materyal\istanbu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24" y="1953336"/>
            <a:ext cx="4293835" cy="3220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806961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tr-T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İSTANBUL KENT İÇİ ULAŞIMIYLA İLGİLİ DEĞERLENDİRMELER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48196" y="1251868"/>
            <a:ext cx="4880994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tr-T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Kapasite </a:t>
            </a: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azalması, yol şeritlerinin kısmen veya tamamen kapanmasına neden olan bir fiziksel engel veya trafik kazası gibi geçerli bir tıkanma gerekçesi olmadığı sürece, </a:t>
            </a:r>
            <a:endParaRPr lang="tr-T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tr-TR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alnız </a:t>
            </a:r>
            <a:r>
              <a:rPr lang="tr-TR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yolun tıkanan kesitine gelen akımların kontrol edilmemesi halinde gerçekleşecek olan yoğunluk artışından kaynaklanabilir. </a:t>
            </a:r>
            <a:endParaRPr lang="tr-TR" sz="2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53777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03. Ulaşım Planlama\03. Kentsel Sistemler ve Ulaştırma Yönetimi\TEZ ÇALIŞMALARI\AHMET AKBAŞ\materyal\istanbu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24" y="1953336"/>
            <a:ext cx="4293835" cy="3220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806961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tr-T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İSTANBUL KENT İÇİ ULAŞIMIYLA İLGİLİ DEĞERLENDİRMELER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48196" y="1251868"/>
            <a:ext cx="4880994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tr-T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</a:t>
            </a:r>
            <a:r>
              <a:rPr lang="tr-T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durumda istatistiklerin belirlediği yıllık ortalama günlük trafik (YOGT) verilerine göre, yolun herhangi bir </a:t>
            </a:r>
            <a:r>
              <a:rPr lang="tr-T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segmenti</a:t>
            </a:r>
            <a:r>
              <a:rPr lang="tr-T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için kapasite üzerinde bir akımın gerçekleşmesi de söz konusu değilse, yaşanacak trafik sıkışıklıklarını izah edebilecek tek gerekçe </a:t>
            </a:r>
            <a:r>
              <a:rPr lang="tr-T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kalacaktır</a:t>
            </a:r>
            <a:r>
              <a:rPr lang="tr-T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tr-T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tr-T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 </a:t>
            </a:r>
            <a:r>
              <a:rPr lang="tr-TR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kapsamındaki trafik yönetimi ve kontrol çözümlerinden yararlanılmaması.</a:t>
            </a:r>
            <a:r>
              <a:rPr lang="tr-T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tr-T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tr-T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İstanbul </a:t>
            </a:r>
            <a:r>
              <a:rPr lang="tr-TR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kent içi </a:t>
            </a:r>
            <a:r>
              <a:rPr lang="tr-TR" sz="1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ulaşımında Boğaziçi köprü geçişleri, çevre yolları ve devlet yollarında yaşanan bütün trafik sıkışıklıkları bu durumun tipik örneklerini oluşturmaktadır. </a:t>
            </a:r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53777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Cetintas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" y="-18141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Cetintas\Desktop\w cop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-27000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Yuvarlatılmış Çapraz Köşeli Dikdörtgen 4"/>
          <p:cNvSpPr/>
          <p:nvPr/>
        </p:nvSpPr>
        <p:spPr>
          <a:xfrm>
            <a:off x="80143" y="44624"/>
            <a:ext cx="2234209" cy="64807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OTOYOLLAR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erbest Form 5"/>
          <p:cNvSpPr/>
          <p:nvPr/>
        </p:nvSpPr>
        <p:spPr>
          <a:xfrm>
            <a:off x="409575" y="3624263"/>
            <a:ext cx="683419" cy="499621"/>
          </a:xfrm>
          <a:custGeom>
            <a:avLst/>
            <a:gdLst>
              <a:gd name="connsiteX0" fmla="*/ 0 w 683419"/>
              <a:gd name="connsiteY0" fmla="*/ 0 h 499621"/>
              <a:gd name="connsiteX1" fmla="*/ 111919 w 683419"/>
              <a:gd name="connsiteY1" fmla="*/ 114300 h 499621"/>
              <a:gd name="connsiteX2" fmla="*/ 223838 w 683419"/>
              <a:gd name="connsiteY2" fmla="*/ 257175 h 499621"/>
              <a:gd name="connsiteX3" fmla="*/ 338138 w 683419"/>
              <a:gd name="connsiteY3" fmla="*/ 438150 h 499621"/>
              <a:gd name="connsiteX4" fmla="*/ 447675 w 683419"/>
              <a:gd name="connsiteY4" fmla="*/ 492918 h 499621"/>
              <a:gd name="connsiteX5" fmla="*/ 566738 w 683419"/>
              <a:gd name="connsiteY5" fmla="*/ 490537 h 499621"/>
              <a:gd name="connsiteX6" fmla="*/ 683419 w 683419"/>
              <a:gd name="connsiteY6" fmla="*/ 41910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419" h="499621">
                <a:moveTo>
                  <a:pt x="0" y="0"/>
                </a:moveTo>
                <a:cubicBezTo>
                  <a:pt x="37306" y="35719"/>
                  <a:pt x="74613" y="71438"/>
                  <a:pt x="111919" y="114300"/>
                </a:cubicBezTo>
                <a:cubicBezTo>
                  <a:pt x="149225" y="157162"/>
                  <a:pt x="186135" y="203200"/>
                  <a:pt x="223838" y="257175"/>
                </a:cubicBezTo>
                <a:cubicBezTo>
                  <a:pt x="261541" y="311150"/>
                  <a:pt x="300832" y="398860"/>
                  <a:pt x="338138" y="438150"/>
                </a:cubicBezTo>
                <a:cubicBezTo>
                  <a:pt x="375444" y="477441"/>
                  <a:pt x="409575" y="484187"/>
                  <a:pt x="447675" y="492918"/>
                </a:cubicBezTo>
                <a:cubicBezTo>
                  <a:pt x="485775" y="501649"/>
                  <a:pt x="527447" y="502840"/>
                  <a:pt x="566738" y="490537"/>
                </a:cubicBezTo>
                <a:cubicBezTo>
                  <a:pt x="606029" y="478234"/>
                  <a:pt x="644724" y="448667"/>
                  <a:pt x="683419" y="41910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Köşeleri Yuvarlanmış Dikdörtgen Belirtme Çizgisi 9"/>
          <p:cNvSpPr/>
          <p:nvPr/>
        </p:nvSpPr>
        <p:spPr>
          <a:xfrm>
            <a:off x="107504" y="3142888"/>
            <a:ext cx="891457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HADIMKÖY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Köşeleri Yuvarlanmış Dikdörtgen Belirtme Çizgisi 10"/>
          <p:cNvSpPr/>
          <p:nvPr/>
        </p:nvSpPr>
        <p:spPr>
          <a:xfrm>
            <a:off x="854945" y="3579366"/>
            <a:ext cx="936104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AVCILAR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Yuvarlatılmış Dikdörtgen 11"/>
          <p:cNvSpPr/>
          <p:nvPr/>
        </p:nvSpPr>
        <p:spPr>
          <a:xfrm>
            <a:off x="80142" y="5229200"/>
            <a:ext cx="2115593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71,503 YOGT taşıt/gün</a:t>
            </a:r>
          </a:p>
        </p:txBody>
      </p:sp>
    </p:spTree>
    <p:extLst>
      <p:ext uri="{BB962C8B-B14F-4D97-AF65-F5344CB8AC3E}">
        <p14:creationId xmlns="" xmlns:p14="http://schemas.microsoft.com/office/powerpoint/2010/main" val="37272160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Cetintas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" y="-18141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Cetintas\Desktop\w cop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-27000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Yuvarlatılmış Dikdörtgen 3"/>
          <p:cNvSpPr/>
          <p:nvPr/>
        </p:nvSpPr>
        <p:spPr>
          <a:xfrm>
            <a:off x="80142" y="5229200"/>
            <a:ext cx="2115593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71,503 YOGT taşıt/gün</a:t>
            </a:r>
          </a:p>
        </p:txBody>
      </p:sp>
      <p:sp>
        <p:nvSpPr>
          <p:cNvPr id="5" name="Yuvarlatılmış Çapraz Köşeli Dikdörtgen 4"/>
          <p:cNvSpPr/>
          <p:nvPr/>
        </p:nvSpPr>
        <p:spPr>
          <a:xfrm>
            <a:off x="80143" y="44624"/>
            <a:ext cx="2234209" cy="64807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OTOYOLLAR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erbest Form 5"/>
          <p:cNvSpPr/>
          <p:nvPr/>
        </p:nvSpPr>
        <p:spPr>
          <a:xfrm>
            <a:off x="409575" y="3624263"/>
            <a:ext cx="683419" cy="499621"/>
          </a:xfrm>
          <a:custGeom>
            <a:avLst/>
            <a:gdLst>
              <a:gd name="connsiteX0" fmla="*/ 0 w 683419"/>
              <a:gd name="connsiteY0" fmla="*/ 0 h 499621"/>
              <a:gd name="connsiteX1" fmla="*/ 111919 w 683419"/>
              <a:gd name="connsiteY1" fmla="*/ 114300 h 499621"/>
              <a:gd name="connsiteX2" fmla="*/ 223838 w 683419"/>
              <a:gd name="connsiteY2" fmla="*/ 257175 h 499621"/>
              <a:gd name="connsiteX3" fmla="*/ 338138 w 683419"/>
              <a:gd name="connsiteY3" fmla="*/ 438150 h 499621"/>
              <a:gd name="connsiteX4" fmla="*/ 447675 w 683419"/>
              <a:gd name="connsiteY4" fmla="*/ 492918 h 499621"/>
              <a:gd name="connsiteX5" fmla="*/ 566738 w 683419"/>
              <a:gd name="connsiteY5" fmla="*/ 490537 h 499621"/>
              <a:gd name="connsiteX6" fmla="*/ 683419 w 683419"/>
              <a:gd name="connsiteY6" fmla="*/ 41910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419" h="499621">
                <a:moveTo>
                  <a:pt x="0" y="0"/>
                </a:moveTo>
                <a:cubicBezTo>
                  <a:pt x="37306" y="35719"/>
                  <a:pt x="74613" y="71438"/>
                  <a:pt x="111919" y="114300"/>
                </a:cubicBezTo>
                <a:cubicBezTo>
                  <a:pt x="149225" y="157162"/>
                  <a:pt x="186135" y="203200"/>
                  <a:pt x="223838" y="257175"/>
                </a:cubicBezTo>
                <a:cubicBezTo>
                  <a:pt x="261541" y="311150"/>
                  <a:pt x="300832" y="398860"/>
                  <a:pt x="338138" y="438150"/>
                </a:cubicBezTo>
                <a:cubicBezTo>
                  <a:pt x="375444" y="477441"/>
                  <a:pt x="409575" y="484187"/>
                  <a:pt x="447675" y="492918"/>
                </a:cubicBezTo>
                <a:cubicBezTo>
                  <a:pt x="485775" y="501649"/>
                  <a:pt x="527447" y="502840"/>
                  <a:pt x="566738" y="490537"/>
                </a:cubicBezTo>
                <a:cubicBezTo>
                  <a:pt x="606029" y="478234"/>
                  <a:pt x="644724" y="448667"/>
                  <a:pt x="683419" y="41910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Köşeleri Yuvarlanmış Dikdörtgen Belirtme Çizgisi 8"/>
          <p:cNvSpPr/>
          <p:nvPr/>
        </p:nvSpPr>
        <p:spPr>
          <a:xfrm>
            <a:off x="107504" y="3142888"/>
            <a:ext cx="891457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HADIMKÖY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Köşeleri Yuvarlanmış Dikdörtgen Belirtme Çizgisi 9"/>
          <p:cNvSpPr/>
          <p:nvPr/>
        </p:nvSpPr>
        <p:spPr>
          <a:xfrm>
            <a:off x="854945" y="3579366"/>
            <a:ext cx="936104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AVCILAR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rbest Form 1"/>
          <p:cNvSpPr/>
          <p:nvPr/>
        </p:nvSpPr>
        <p:spPr>
          <a:xfrm>
            <a:off x="1092993" y="2744153"/>
            <a:ext cx="2015967" cy="1289684"/>
          </a:xfrm>
          <a:custGeom>
            <a:avLst/>
            <a:gdLst>
              <a:gd name="connsiteX0" fmla="*/ 0 w 1390650"/>
              <a:gd name="connsiteY0" fmla="*/ 633412 h 633412"/>
              <a:gd name="connsiteX1" fmla="*/ 104775 w 1390650"/>
              <a:gd name="connsiteY1" fmla="*/ 523875 h 633412"/>
              <a:gd name="connsiteX2" fmla="*/ 228600 w 1390650"/>
              <a:gd name="connsiteY2" fmla="*/ 500062 h 633412"/>
              <a:gd name="connsiteX3" fmla="*/ 371475 w 1390650"/>
              <a:gd name="connsiteY3" fmla="*/ 519112 h 633412"/>
              <a:gd name="connsiteX4" fmla="*/ 457200 w 1390650"/>
              <a:gd name="connsiteY4" fmla="*/ 476250 h 633412"/>
              <a:gd name="connsiteX5" fmla="*/ 542925 w 1390650"/>
              <a:gd name="connsiteY5" fmla="*/ 347662 h 633412"/>
              <a:gd name="connsiteX6" fmla="*/ 609600 w 1390650"/>
              <a:gd name="connsiteY6" fmla="*/ 261937 h 633412"/>
              <a:gd name="connsiteX7" fmla="*/ 752475 w 1390650"/>
              <a:gd name="connsiteY7" fmla="*/ 247650 h 633412"/>
              <a:gd name="connsiteX8" fmla="*/ 842963 w 1390650"/>
              <a:gd name="connsiteY8" fmla="*/ 176212 h 633412"/>
              <a:gd name="connsiteX9" fmla="*/ 1081088 w 1390650"/>
              <a:gd name="connsiteY9" fmla="*/ 71437 h 633412"/>
              <a:gd name="connsiteX10" fmla="*/ 1204913 w 1390650"/>
              <a:gd name="connsiteY10" fmla="*/ 14287 h 633412"/>
              <a:gd name="connsiteX11" fmla="*/ 1390650 w 1390650"/>
              <a:gd name="connsiteY11" fmla="*/ 0 h 63341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2061210 w 2061210"/>
              <a:gd name="connsiteY11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2061210 w 2061210"/>
              <a:gd name="connsiteY12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2061210 w 2061210"/>
              <a:gd name="connsiteY13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9575 w 2061210"/>
              <a:gd name="connsiteY12" fmla="*/ 48926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771650 w 2061210"/>
              <a:gd name="connsiteY13" fmla="*/ 469582 h 1265872"/>
              <a:gd name="connsiteX14" fmla="*/ 2061210 w 2061210"/>
              <a:gd name="connsiteY14" fmla="*/ 0 h 1265872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2004060 w 2004060"/>
              <a:gd name="connsiteY14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05000 w 2004060"/>
              <a:gd name="connsiteY14" fmla="*/ 203836 h 1275397"/>
              <a:gd name="connsiteX15" fmla="*/ 2004060 w 2004060"/>
              <a:gd name="connsiteY15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24050 w 2004060"/>
              <a:gd name="connsiteY14" fmla="*/ 241936 h 1275397"/>
              <a:gd name="connsiteX15" fmla="*/ 2004060 w 2004060"/>
              <a:gd name="connsiteY15" fmla="*/ 0 h 1275397"/>
              <a:gd name="connsiteX0" fmla="*/ 0 w 2018348"/>
              <a:gd name="connsiteY0" fmla="*/ 1303972 h 1303972"/>
              <a:gd name="connsiteX1" fmla="*/ 119063 w 2018348"/>
              <a:gd name="connsiteY1" fmla="*/ 1165860 h 1303972"/>
              <a:gd name="connsiteX2" fmla="*/ 242888 w 2018348"/>
              <a:gd name="connsiteY2" fmla="*/ 1142047 h 1303972"/>
              <a:gd name="connsiteX3" fmla="*/ 385763 w 2018348"/>
              <a:gd name="connsiteY3" fmla="*/ 1161097 h 1303972"/>
              <a:gd name="connsiteX4" fmla="*/ 471488 w 2018348"/>
              <a:gd name="connsiteY4" fmla="*/ 1118235 h 1303972"/>
              <a:gd name="connsiteX5" fmla="*/ 557213 w 2018348"/>
              <a:gd name="connsiteY5" fmla="*/ 989647 h 1303972"/>
              <a:gd name="connsiteX6" fmla="*/ 623888 w 2018348"/>
              <a:gd name="connsiteY6" fmla="*/ 903922 h 1303972"/>
              <a:gd name="connsiteX7" fmla="*/ 766763 w 2018348"/>
              <a:gd name="connsiteY7" fmla="*/ 889635 h 1303972"/>
              <a:gd name="connsiteX8" fmla="*/ 857251 w 2018348"/>
              <a:gd name="connsiteY8" fmla="*/ 818197 h 1303972"/>
              <a:gd name="connsiteX9" fmla="*/ 1095376 w 2018348"/>
              <a:gd name="connsiteY9" fmla="*/ 713422 h 1303972"/>
              <a:gd name="connsiteX10" fmla="*/ 1219201 w 2018348"/>
              <a:gd name="connsiteY10" fmla="*/ 656272 h 1303972"/>
              <a:gd name="connsiteX11" fmla="*/ 1477328 w 2018348"/>
              <a:gd name="connsiteY11" fmla="*/ 578167 h 1303972"/>
              <a:gd name="connsiteX12" fmla="*/ 1668463 w 2018348"/>
              <a:gd name="connsiteY12" fmla="*/ 479742 h 1303972"/>
              <a:gd name="connsiteX13" fmla="*/ 1785938 w 2018348"/>
              <a:gd name="connsiteY13" fmla="*/ 479107 h 1303972"/>
              <a:gd name="connsiteX14" fmla="*/ 1938338 w 2018348"/>
              <a:gd name="connsiteY14" fmla="*/ 241936 h 1303972"/>
              <a:gd name="connsiteX15" fmla="*/ 2018348 w 2018348"/>
              <a:gd name="connsiteY15" fmla="*/ 0 h 1303972"/>
              <a:gd name="connsiteX0" fmla="*/ 0 w 2015967"/>
              <a:gd name="connsiteY0" fmla="*/ 1289684 h 1289684"/>
              <a:gd name="connsiteX1" fmla="*/ 116682 w 2015967"/>
              <a:gd name="connsiteY1" fmla="*/ 1165860 h 1289684"/>
              <a:gd name="connsiteX2" fmla="*/ 240507 w 2015967"/>
              <a:gd name="connsiteY2" fmla="*/ 1142047 h 1289684"/>
              <a:gd name="connsiteX3" fmla="*/ 383382 w 2015967"/>
              <a:gd name="connsiteY3" fmla="*/ 1161097 h 1289684"/>
              <a:gd name="connsiteX4" fmla="*/ 469107 w 2015967"/>
              <a:gd name="connsiteY4" fmla="*/ 1118235 h 1289684"/>
              <a:gd name="connsiteX5" fmla="*/ 554832 w 2015967"/>
              <a:gd name="connsiteY5" fmla="*/ 989647 h 1289684"/>
              <a:gd name="connsiteX6" fmla="*/ 621507 w 2015967"/>
              <a:gd name="connsiteY6" fmla="*/ 903922 h 1289684"/>
              <a:gd name="connsiteX7" fmla="*/ 764382 w 2015967"/>
              <a:gd name="connsiteY7" fmla="*/ 889635 h 1289684"/>
              <a:gd name="connsiteX8" fmla="*/ 854870 w 2015967"/>
              <a:gd name="connsiteY8" fmla="*/ 818197 h 1289684"/>
              <a:gd name="connsiteX9" fmla="*/ 1092995 w 2015967"/>
              <a:gd name="connsiteY9" fmla="*/ 713422 h 1289684"/>
              <a:gd name="connsiteX10" fmla="*/ 1216820 w 2015967"/>
              <a:gd name="connsiteY10" fmla="*/ 656272 h 1289684"/>
              <a:gd name="connsiteX11" fmla="*/ 1474947 w 2015967"/>
              <a:gd name="connsiteY11" fmla="*/ 578167 h 1289684"/>
              <a:gd name="connsiteX12" fmla="*/ 1666082 w 2015967"/>
              <a:gd name="connsiteY12" fmla="*/ 479742 h 1289684"/>
              <a:gd name="connsiteX13" fmla="*/ 1783557 w 2015967"/>
              <a:gd name="connsiteY13" fmla="*/ 479107 h 1289684"/>
              <a:gd name="connsiteX14" fmla="*/ 1935957 w 2015967"/>
              <a:gd name="connsiteY14" fmla="*/ 241936 h 1289684"/>
              <a:gd name="connsiteX15" fmla="*/ 2015967 w 2015967"/>
              <a:gd name="connsiteY15" fmla="*/ 0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5967" h="1289684">
                <a:moveTo>
                  <a:pt x="0" y="1289684"/>
                </a:moveTo>
                <a:cubicBezTo>
                  <a:pt x="33337" y="1246028"/>
                  <a:pt x="76598" y="1190466"/>
                  <a:pt x="116682" y="1165860"/>
                </a:cubicBezTo>
                <a:cubicBezTo>
                  <a:pt x="156767" y="1141254"/>
                  <a:pt x="196057" y="1142841"/>
                  <a:pt x="240507" y="1142047"/>
                </a:cubicBezTo>
                <a:cubicBezTo>
                  <a:pt x="284957" y="1141253"/>
                  <a:pt x="345282" y="1165066"/>
                  <a:pt x="383382" y="1161097"/>
                </a:cubicBezTo>
                <a:cubicBezTo>
                  <a:pt x="421482" y="1157128"/>
                  <a:pt x="440532" y="1146810"/>
                  <a:pt x="469107" y="1118235"/>
                </a:cubicBezTo>
                <a:cubicBezTo>
                  <a:pt x="497682" y="1089660"/>
                  <a:pt x="529432" y="1025366"/>
                  <a:pt x="554832" y="989647"/>
                </a:cubicBezTo>
                <a:cubicBezTo>
                  <a:pt x="580232" y="953928"/>
                  <a:pt x="586582" y="920591"/>
                  <a:pt x="621507" y="903922"/>
                </a:cubicBezTo>
                <a:cubicBezTo>
                  <a:pt x="656432" y="887253"/>
                  <a:pt x="725488" y="903922"/>
                  <a:pt x="764382" y="889635"/>
                </a:cubicBezTo>
                <a:cubicBezTo>
                  <a:pt x="803276" y="875348"/>
                  <a:pt x="800101" y="847566"/>
                  <a:pt x="854870" y="818197"/>
                </a:cubicBezTo>
                <a:cubicBezTo>
                  <a:pt x="909639" y="788828"/>
                  <a:pt x="1032670" y="740409"/>
                  <a:pt x="1092995" y="713422"/>
                </a:cubicBezTo>
                <a:cubicBezTo>
                  <a:pt x="1153320" y="686435"/>
                  <a:pt x="1153161" y="678814"/>
                  <a:pt x="1216820" y="656272"/>
                </a:cubicBezTo>
                <a:cubicBezTo>
                  <a:pt x="1280479" y="633730"/>
                  <a:pt x="1390016" y="630554"/>
                  <a:pt x="1474947" y="578167"/>
                </a:cubicBezTo>
                <a:cubicBezTo>
                  <a:pt x="1559878" y="525780"/>
                  <a:pt x="1606392" y="525462"/>
                  <a:pt x="1666082" y="479742"/>
                </a:cubicBezTo>
                <a:cubicBezTo>
                  <a:pt x="1725772" y="434022"/>
                  <a:pt x="1741753" y="525091"/>
                  <a:pt x="1783557" y="479107"/>
                </a:cubicBezTo>
                <a:cubicBezTo>
                  <a:pt x="1825361" y="433123"/>
                  <a:pt x="1897222" y="321787"/>
                  <a:pt x="1935957" y="241936"/>
                </a:cubicBezTo>
                <a:lnTo>
                  <a:pt x="2015967" y="0"/>
                </a:lnTo>
              </a:path>
            </a:pathLst>
          </a:cu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Köşeleri Yuvarlanmış Dikdörtgen Belirtme Çizgisi 12"/>
          <p:cNvSpPr/>
          <p:nvPr/>
        </p:nvSpPr>
        <p:spPr>
          <a:xfrm flipH="1">
            <a:off x="2483768" y="2276872"/>
            <a:ext cx="864096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MAHMUTBEY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Yuvarlatılmış Dikdörtgen 13"/>
          <p:cNvSpPr/>
          <p:nvPr/>
        </p:nvSpPr>
        <p:spPr>
          <a:xfrm>
            <a:off x="80143" y="5877272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14,1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135,445 YOGT taşıt/gün</a:t>
            </a:r>
          </a:p>
        </p:txBody>
      </p:sp>
    </p:spTree>
    <p:extLst>
      <p:ext uri="{BB962C8B-B14F-4D97-AF65-F5344CB8AC3E}">
        <p14:creationId xmlns="" xmlns:p14="http://schemas.microsoft.com/office/powerpoint/2010/main" val="13634099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Cetintas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" y="-18141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Cetintas\Desktop\w cop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-27000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Yuvarlatılmış Dikdörtgen 3"/>
          <p:cNvSpPr/>
          <p:nvPr/>
        </p:nvSpPr>
        <p:spPr>
          <a:xfrm>
            <a:off x="80142" y="5229200"/>
            <a:ext cx="2115593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71,503 YOGT taşıt/gün</a:t>
            </a:r>
          </a:p>
        </p:txBody>
      </p:sp>
      <p:sp>
        <p:nvSpPr>
          <p:cNvPr id="5" name="Yuvarlatılmış Çapraz Köşeli Dikdörtgen 4"/>
          <p:cNvSpPr/>
          <p:nvPr/>
        </p:nvSpPr>
        <p:spPr>
          <a:xfrm>
            <a:off x="80143" y="44624"/>
            <a:ext cx="2234209" cy="64807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OTOYOLLAR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erbest Form 5"/>
          <p:cNvSpPr/>
          <p:nvPr/>
        </p:nvSpPr>
        <p:spPr>
          <a:xfrm>
            <a:off x="409575" y="3624263"/>
            <a:ext cx="683419" cy="499621"/>
          </a:xfrm>
          <a:custGeom>
            <a:avLst/>
            <a:gdLst>
              <a:gd name="connsiteX0" fmla="*/ 0 w 683419"/>
              <a:gd name="connsiteY0" fmla="*/ 0 h 499621"/>
              <a:gd name="connsiteX1" fmla="*/ 111919 w 683419"/>
              <a:gd name="connsiteY1" fmla="*/ 114300 h 499621"/>
              <a:gd name="connsiteX2" fmla="*/ 223838 w 683419"/>
              <a:gd name="connsiteY2" fmla="*/ 257175 h 499621"/>
              <a:gd name="connsiteX3" fmla="*/ 338138 w 683419"/>
              <a:gd name="connsiteY3" fmla="*/ 438150 h 499621"/>
              <a:gd name="connsiteX4" fmla="*/ 447675 w 683419"/>
              <a:gd name="connsiteY4" fmla="*/ 492918 h 499621"/>
              <a:gd name="connsiteX5" fmla="*/ 566738 w 683419"/>
              <a:gd name="connsiteY5" fmla="*/ 490537 h 499621"/>
              <a:gd name="connsiteX6" fmla="*/ 683419 w 683419"/>
              <a:gd name="connsiteY6" fmla="*/ 41910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419" h="499621">
                <a:moveTo>
                  <a:pt x="0" y="0"/>
                </a:moveTo>
                <a:cubicBezTo>
                  <a:pt x="37306" y="35719"/>
                  <a:pt x="74613" y="71438"/>
                  <a:pt x="111919" y="114300"/>
                </a:cubicBezTo>
                <a:cubicBezTo>
                  <a:pt x="149225" y="157162"/>
                  <a:pt x="186135" y="203200"/>
                  <a:pt x="223838" y="257175"/>
                </a:cubicBezTo>
                <a:cubicBezTo>
                  <a:pt x="261541" y="311150"/>
                  <a:pt x="300832" y="398860"/>
                  <a:pt x="338138" y="438150"/>
                </a:cubicBezTo>
                <a:cubicBezTo>
                  <a:pt x="375444" y="477441"/>
                  <a:pt x="409575" y="484187"/>
                  <a:pt x="447675" y="492918"/>
                </a:cubicBezTo>
                <a:cubicBezTo>
                  <a:pt x="485775" y="501649"/>
                  <a:pt x="527447" y="502840"/>
                  <a:pt x="566738" y="490537"/>
                </a:cubicBezTo>
                <a:cubicBezTo>
                  <a:pt x="606029" y="478234"/>
                  <a:pt x="644724" y="448667"/>
                  <a:pt x="683419" y="41910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Köşeleri Yuvarlanmış Dikdörtgen Belirtme Çizgisi 8"/>
          <p:cNvSpPr/>
          <p:nvPr/>
        </p:nvSpPr>
        <p:spPr>
          <a:xfrm>
            <a:off x="107504" y="3142888"/>
            <a:ext cx="891457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HADIMKÖY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Köşeleri Yuvarlanmış Dikdörtgen Belirtme Çizgisi 9"/>
          <p:cNvSpPr/>
          <p:nvPr/>
        </p:nvSpPr>
        <p:spPr>
          <a:xfrm>
            <a:off x="854945" y="3579366"/>
            <a:ext cx="936104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AVCILAR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rbest Form 1"/>
          <p:cNvSpPr/>
          <p:nvPr/>
        </p:nvSpPr>
        <p:spPr>
          <a:xfrm>
            <a:off x="1092993" y="2744153"/>
            <a:ext cx="2015967" cy="1289684"/>
          </a:xfrm>
          <a:custGeom>
            <a:avLst/>
            <a:gdLst>
              <a:gd name="connsiteX0" fmla="*/ 0 w 1390650"/>
              <a:gd name="connsiteY0" fmla="*/ 633412 h 633412"/>
              <a:gd name="connsiteX1" fmla="*/ 104775 w 1390650"/>
              <a:gd name="connsiteY1" fmla="*/ 523875 h 633412"/>
              <a:gd name="connsiteX2" fmla="*/ 228600 w 1390650"/>
              <a:gd name="connsiteY2" fmla="*/ 500062 h 633412"/>
              <a:gd name="connsiteX3" fmla="*/ 371475 w 1390650"/>
              <a:gd name="connsiteY3" fmla="*/ 519112 h 633412"/>
              <a:gd name="connsiteX4" fmla="*/ 457200 w 1390650"/>
              <a:gd name="connsiteY4" fmla="*/ 476250 h 633412"/>
              <a:gd name="connsiteX5" fmla="*/ 542925 w 1390650"/>
              <a:gd name="connsiteY5" fmla="*/ 347662 h 633412"/>
              <a:gd name="connsiteX6" fmla="*/ 609600 w 1390650"/>
              <a:gd name="connsiteY6" fmla="*/ 261937 h 633412"/>
              <a:gd name="connsiteX7" fmla="*/ 752475 w 1390650"/>
              <a:gd name="connsiteY7" fmla="*/ 247650 h 633412"/>
              <a:gd name="connsiteX8" fmla="*/ 842963 w 1390650"/>
              <a:gd name="connsiteY8" fmla="*/ 176212 h 633412"/>
              <a:gd name="connsiteX9" fmla="*/ 1081088 w 1390650"/>
              <a:gd name="connsiteY9" fmla="*/ 71437 h 633412"/>
              <a:gd name="connsiteX10" fmla="*/ 1204913 w 1390650"/>
              <a:gd name="connsiteY10" fmla="*/ 14287 h 633412"/>
              <a:gd name="connsiteX11" fmla="*/ 1390650 w 1390650"/>
              <a:gd name="connsiteY11" fmla="*/ 0 h 63341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2061210 w 2061210"/>
              <a:gd name="connsiteY11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2061210 w 2061210"/>
              <a:gd name="connsiteY12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2061210 w 2061210"/>
              <a:gd name="connsiteY13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9575 w 2061210"/>
              <a:gd name="connsiteY12" fmla="*/ 48926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771650 w 2061210"/>
              <a:gd name="connsiteY13" fmla="*/ 469582 h 1265872"/>
              <a:gd name="connsiteX14" fmla="*/ 2061210 w 2061210"/>
              <a:gd name="connsiteY14" fmla="*/ 0 h 1265872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2004060 w 2004060"/>
              <a:gd name="connsiteY14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05000 w 2004060"/>
              <a:gd name="connsiteY14" fmla="*/ 203836 h 1275397"/>
              <a:gd name="connsiteX15" fmla="*/ 2004060 w 2004060"/>
              <a:gd name="connsiteY15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24050 w 2004060"/>
              <a:gd name="connsiteY14" fmla="*/ 241936 h 1275397"/>
              <a:gd name="connsiteX15" fmla="*/ 2004060 w 2004060"/>
              <a:gd name="connsiteY15" fmla="*/ 0 h 1275397"/>
              <a:gd name="connsiteX0" fmla="*/ 0 w 2018348"/>
              <a:gd name="connsiteY0" fmla="*/ 1303972 h 1303972"/>
              <a:gd name="connsiteX1" fmla="*/ 119063 w 2018348"/>
              <a:gd name="connsiteY1" fmla="*/ 1165860 h 1303972"/>
              <a:gd name="connsiteX2" fmla="*/ 242888 w 2018348"/>
              <a:gd name="connsiteY2" fmla="*/ 1142047 h 1303972"/>
              <a:gd name="connsiteX3" fmla="*/ 385763 w 2018348"/>
              <a:gd name="connsiteY3" fmla="*/ 1161097 h 1303972"/>
              <a:gd name="connsiteX4" fmla="*/ 471488 w 2018348"/>
              <a:gd name="connsiteY4" fmla="*/ 1118235 h 1303972"/>
              <a:gd name="connsiteX5" fmla="*/ 557213 w 2018348"/>
              <a:gd name="connsiteY5" fmla="*/ 989647 h 1303972"/>
              <a:gd name="connsiteX6" fmla="*/ 623888 w 2018348"/>
              <a:gd name="connsiteY6" fmla="*/ 903922 h 1303972"/>
              <a:gd name="connsiteX7" fmla="*/ 766763 w 2018348"/>
              <a:gd name="connsiteY7" fmla="*/ 889635 h 1303972"/>
              <a:gd name="connsiteX8" fmla="*/ 857251 w 2018348"/>
              <a:gd name="connsiteY8" fmla="*/ 818197 h 1303972"/>
              <a:gd name="connsiteX9" fmla="*/ 1095376 w 2018348"/>
              <a:gd name="connsiteY9" fmla="*/ 713422 h 1303972"/>
              <a:gd name="connsiteX10" fmla="*/ 1219201 w 2018348"/>
              <a:gd name="connsiteY10" fmla="*/ 656272 h 1303972"/>
              <a:gd name="connsiteX11" fmla="*/ 1477328 w 2018348"/>
              <a:gd name="connsiteY11" fmla="*/ 578167 h 1303972"/>
              <a:gd name="connsiteX12" fmla="*/ 1668463 w 2018348"/>
              <a:gd name="connsiteY12" fmla="*/ 479742 h 1303972"/>
              <a:gd name="connsiteX13" fmla="*/ 1785938 w 2018348"/>
              <a:gd name="connsiteY13" fmla="*/ 479107 h 1303972"/>
              <a:gd name="connsiteX14" fmla="*/ 1938338 w 2018348"/>
              <a:gd name="connsiteY14" fmla="*/ 241936 h 1303972"/>
              <a:gd name="connsiteX15" fmla="*/ 2018348 w 2018348"/>
              <a:gd name="connsiteY15" fmla="*/ 0 h 1303972"/>
              <a:gd name="connsiteX0" fmla="*/ 0 w 2015967"/>
              <a:gd name="connsiteY0" fmla="*/ 1289684 h 1289684"/>
              <a:gd name="connsiteX1" fmla="*/ 116682 w 2015967"/>
              <a:gd name="connsiteY1" fmla="*/ 1165860 h 1289684"/>
              <a:gd name="connsiteX2" fmla="*/ 240507 w 2015967"/>
              <a:gd name="connsiteY2" fmla="*/ 1142047 h 1289684"/>
              <a:gd name="connsiteX3" fmla="*/ 383382 w 2015967"/>
              <a:gd name="connsiteY3" fmla="*/ 1161097 h 1289684"/>
              <a:gd name="connsiteX4" fmla="*/ 469107 w 2015967"/>
              <a:gd name="connsiteY4" fmla="*/ 1118235 h 1289684"/>
              <a:gd name="connsiteX5" fmla="*/ 554832 w 2015967"/>
              <a:gd name="connsiteY5" fmla="*/ 989647 h 1289684"/>
              <a:gd name="connsiteX6" fmla="*/ 621507 w 2015967"/>
              <a:gd name="connsiteY6" fmla="*/ 903922 h 1289684"/>
              <a:gd name="connsiteX7" fmla="*/ 764382 w 2015967"/>
              <a:gd name="connsiteY7" fmla="*/ 889635 h 1289684"/>
              <a:gd name="connsiteX8" fmla="*/ 854870 w 2015967"/>
              <a:gd name="connsiteY8" fmla="*/ 818197 h 1289684"/>
              <a:gd name="connsiteX9" fmla="*/ 1092995 w 2015967"/>
              <a:gd name="connsiteY9" fmla="*/ 713422 h 1289684"/>
              <a:gd name="connsiteX10" fmla="*/ 1216820 w 2015967"/>
              <a:gd name="connsiteY10" fmla="*/ 656272 h 1289684"/>
              <a:gd name="connsiteX11" fmla="*/ 1474947 w 2015967"/>
              <a:gd name="connsiteY11" fmla="*/ 578167 h 1289684"/>
              <a:gd name="connsiteX12" fmla="*/ 1666082 w 2015967"/>
              <a:gd name="connsiteY12" fmla="*/ 479742 h 1289684"/>
              <a:gd name="connsiteX13" fmla="*/ 1783557 w 2015967"/>
              <a:gd name="connsiteY13" fmla="*/ 479107 h 1289684"/>
              <a:gd name="connsiteX14" fmla="*/ 1935957 w 2015967"/>
              <a:gd name="connsiteY14" fmla="*/ 241936 h 1289684"/>
              <a:gd name="connsiteX15" fmla="*/ 2015967 w 2015967"/>
              <a:gd name="connsiteY15" fmla="*/ 0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5967" h="1289684">
                <a:moveTo>
                  <a:pt x="0" y="1289684"/>
                </a:moveTo>
                <a:cubicBezTo>
                  <a:pt x="33337" y="1246028"/>
                  <a:pt x="76598" y="1190466"/>
                  <a:pt x="116682" y="1165860"/>
                </a:cubicBezTo>
                <a:cubicBezTo>
                  <a:pt x="156767" y="1141254"/>
                  <a:pt x="196057" y="1142841"/>
                  <a:pt x="240507" y="1142047"/>
                </a:cubicBezTo>
                <a:cubicBezTo>
                  <a:pt x="284957" y="1141253"/>
                  <a:pt x="345282" y="1165066"/>
                  <a:pt x="383382" y="1161097"/>
                </a:cubicBezTo>
                <a:cubicBezTo>
                  <a:pt x="421482" y="1157128"/>
                  <a:pt x="440532" y="1146810"/>
                  <a:pt x="469107" y="1118235"/>
                </a:cubicBezTo>
                <a:cubicBezTo>
                  <a:pt x="497682" y="1089660"/>
                  <a:pt x="529432" y="1025366"/>
                  <a:pt x="554832" y="989647"/>
                </a:cubicBezTo>
                <a:cubicBezTo>
                  <a:pt x="580232" y="953928"/>
                  <a:pt x="586582" y="920591"/>
                  <a:pt x="621507" y="903922"/>
                </a:cubicBezTo>
                <a:cubicBezTo>
                  <a:pt x="656432" y="887253"/>
                  <a:pt x="725488" y="903922"/>
                  <a:pt x="764382" y="889635"/>
                </a:cubicBezTo>
                <a:cubicBezTo>
                  <a:pt x="803276" y="875348"/>
                  <a:pt x="800101" y="847566"/>
                  <a:pt x="854870" y="818197"/>
                </a:cubicBezTo>
                <a:cubicBezTo>
                  <a:pt x="909639" y="788828"/>
                  <a:pt x="1032670" y="740409"/>
                  <a:pt x="1092995" y="713422"/>
                </a:cubicBezTo>
                <a:cubicBezTo>
                  <a:pt x="1153320" y="686435"/>
                  <a:pt x="1153161" y="678814"/>
                  <a:pt x="1216820" y="656272"/>
                </a:cubicBezTo>
                <a:cubicBezTo>
                  <a:pt x="1280479" y="633730"/>
                  <a:pt x="1390016" y="630554"/>
                  <a:pt x="1474947" y="578167"/>
                </a:cubicBezTo>
                <a:cubicBezTo>
                  <a:pt x="1559878" y="525780"/>
                  <a:pt x="1606392" y="525462"/>
                  <a:pt x="1666082" y="479742"/>
                </a:cubicBezTo>
                <a:cubicBezTo>
                  <a:pt x="1725772" y="434022"/>
                  <a:pt x="1741753" y="525091"/>
                  <a:pt x="1783557" y="479107"/>
                </a:cubicBezTo>
                <a:cubicBezTo>
                  <a:pt x="1825361" y="433123"/>
                  <a:pt x="1897222" y="321787"/>
                  <a:pt x="1935957" y="241936"/>
                </a:cubicBezTo>
                <a:lnTo>
                  <a:pt x="2015967" y="0"/>
                </a:lnTo>
              </a:path>
            </a:pathLst>
          </a:cu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Köşeleri Yuvarlanmış Dikdörtgen Belirtme Çizgisi 12"/>
          <p:cNvSpPr/>
          <p:nvPr/>
        </p:nvSpPr>
        <p:spPr>
          <a:xfrm flipH="1">
            <a:off x="2483768" y="2276872"/>
            <a:ext cx="864096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MAHMUTBEY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Yuvarlatılmış Dikdörtgen 13"/>
          <p:cNvSpPr/>
          <p:nvPr/>
        </p:nvSpPr>
        <p:spPr>
          <a:xfrm>
            <a:off x="80143" y="5877272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14,1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135,445 YOGT taşıt/gün</a:t>
            </a:r>
          </a:p>
        </p:txBody>
      </p:sp>
      <p:sp>
        <p:nvSpPr>
          <p:cNvPr id="3" name="Serbest Form 2"/>
          <p:cNvSpPr/>
          <p:nvPr/>
        </p:nvSpPr>
        <p:spPr>
          <a:xfrm>
            <a:off x="4714875" y="1624295"/>
            <a:ext cx="923925" cy="223555"/>
          </a:xfrm>
          <a:custGeom>
            <a:avLst/>
            <a:gdLst>
              <a:gd name="connsiteX0" fmla="*/ 0 w 923925"/>
              <a:gd name="connsiteY0" fmla="*/ 223555 h 223555"/>
              <a:gd name="connsiteX1" fmla="*/ 276225 w 923925"/>
              <a:gd name="connsiteY1" fmla="*/ 194980 h 223555"/>
              <a:gd name="connsiteX2" fmla="*/ 504825 w 923925"/>
              <a:gd name="connsiteY2" fmla="*/ 71155 h 223555"/>
              <a:gd name="connsiteX3" fmla="*/ 714375 w 923925"/>
              <a:gd name="connsiteY3" fmla="*/ 4480 h 223555"/>
              <a:gd name="connsiteX4" fmla="*/ 923925 w 923925"/>
              <a:gd name="connsiteY4" fmla="*/ 194980 h 22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223555">
                <a:moveTo>
                  <a:pt x="0" y="223555"/>
                </a:moveTo>
                <a:cubicBezTo>
                  <a:pt x="96044" y="221967"/>
                  <a:pt x="192088" y="220380"/>
                  <a:pt x="276225" y="194980"/>
                </a:cubicBezTo>
                <a:cubicBezTo>
                  <a:pt x="360363" y="169580"/>
                  <a:pt x="431800" y="102905"/>
                  <a:pt x="504825" y="71155"/>
                </a:cubicBezTo>
                <a:cubicBezTo>
                  <a:pt x="577850" y="39405"/>
                  <a:pt x="644525" y="-16157"/>
                  <a:pt x="714375" y="4480"/>
                </a:cubicBezTo>
                <a:cubicBezTo>
                  <a:pt x="784225" y="25117"/>
                  <a:pt x="854075" y="110048"/>
                  <a:pt x="923925" y="194980"/>
                </a:cubicBezTo>
              </a:path>
            </a:pathLst>
          </a:cu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Köşeleri Yuvarlanmış Dikdörtgen Belirtme Çizgisi 15"/>
          <p:cNvSpPr/>
          <p:nvPr/>
        </p:nvSpPr>
        <p:spPr>
          <a:xfrm flipH="1">
            <a:off x="4805184" y="1158652"/>
            <a:ext cx="864096" cy="360040"/>
          </a:xfrm>
          <a:prstGeom prst="wedgeRoundRectCallout">
            <a:avLst>
              <a:gd name="adj1" fmla="val 4796"/>
              <a:gd name="adj2" fmla="val 85649"/>
              <a:gd name="adj3" fmla="val 16667"/>
            </a:avLst>
          </a:prstGeom>
          <a:solidFill>
            <a:schemeClr val="lt1">
              <a:alpha val="4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FSM KÖPRÜSÜ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Yuvarlatılmış Dikdörtgen 16"/>
          <p:cNvSpPr/>
          <p:nvPr/>
        </p:nvSpPr>
        <p:spPr>
          <a:xfrm>
            <a:off x="2314352" y="5229200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</a:t>
            </a:r>
          </a:p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220,633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YOGT taşıt/gün</a:t>
            </a:r>
          </a:p>
        </p:txBody>
      </p:sp>
    </p:spTree>
    <p:extLst>
      <p:ext uri="{BB962C8B-B14F-4D97-AF65-F5344CB8AC3E}">
        <p14:creationId xmlns="" xmlns:p14="http://schemas.microsoft.com/office/powerpoint/2010/main" val="454803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Cetintas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" y="-18141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Cetintas\Desktop\w cop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-27000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Yuvarlatılmış Dikdörtgen 3"/>
          <p:cNvSpPr/>
          <p:nvPr/>
        </p:nvSpPr>
        <p:spPr>
          <a:xfrm>
            <a:off x="80142" y="5229200"/>
            <a:ext cx="2115593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71,503 YOGT taşıt/gün</a:t>
            </a:r>
          </a:p>
        </p:txBody>
      </p:sp>
      <p:sp>
        <p:nvSpPr>
          <p:cNvPr id="5" name="Yuvarlatılmış Çapraz Köşeli Dikdörtgen 4"/>
          <p:cNvSpPr/>
          <p:nvPr/>
        </p:nvSpPr>
        <p:spPr>
          <a:xfrm>
            <a:off x="80143" y="44624"/>
            <a:ext cx="2234209" cy="64807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OTOYOLLAR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erbest Form 5"/>
          <p:cNvSpPr/>
          <p:nvPr/>
        </p:nvSpPr>
        <p:spPr>
          <a:xfrm>
            <a:off x="409575" y="3624263"/>
            <a:ext cx="683419" cy="499621"/>
          </a:xfrm>
          <a:custGeom>
            <a:avLst/>
            <a:gdLst>
              <a:gd name="connsiteX0" fmla="*/ 0 w 683419"/>
              <a:gd name="connsiteY0" fmla="*/ 0 h 499621"/>
              <a:gd name="connsiteX1" fmla="*/ 111919 w 683419"/>
              <a:gd name="connsiteY1" fmla="*/ 114300 h 499621"/>
              <a:gd name="connsiteX2" fmla="*/ 223838 w 683419"/>
              <a:gd name="connsiteY2" fmla="*/ 257175 h 499621"/>
              <a:gd name="connsiteX3" fmla="*/ 338138 w 683419"/>
              <a:gd name="connsiteY3" fmla="*/ 438150 h 499621"/>
              <a:gd name="connsiteX4" fmla="*/ 447675 w 683419"/>
              <a:gd name="connsiteY4" fmla="*/ 492918 h 499621"/>
              <a:gd name="connsiteX5" fmla="*/ 566738 w 683419"/>
              <a:gd name="connsiteY5" fmla="*/ 490537 h 499621"/>
              <a:gd name="connsiteX6" fmla="*/ 683419 w 683419"/>
              <a:gd name="connsiteY6" fmla="*/ 41910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419" h="499621">
                <a:moveTo>
                  <a:pt x="0" y="0"/>
                </a:moveTo>
                <a:cubicBezTo>
                  <a:pt x="37306" y="35719"/>
                  <a:pt x="74613" y="71438"/>
                  <a:pt x="111919" y="114300"/>
                </a:cubicBezTo>
                <a:cubicBezTo>
                  <a:pt x="149225" y="157162"/>
                  <a:pt x="186135" y="203200"/>
                  <a:pt x="223838" y="257175"/>
                </a:cubicBezTo>
                <a:cubicBezTo>
                  <a:pt x="261541" y="311150"/>
                  <a:pt x="300832" y="398860"/>
                  <a:pt x="338138" y="438150"/>
                </a:cubicBezTo>
                <a:cubicBezTo>
                  <a:pt x="375444" y="477441"/>
                  <a:pt x="409575" y="484187"/>
                  <a:pt x="447675" y="492918"/>
                </a:cubicBezTo>
                <a:cubicBezTo>
                  <a:pt x="485775" y="501649"/>
                  <a:pt x="527447" y="502840"/>
                  <a:pt x="566738" y="490537"/>
                </a:cubicBezTo>
                <a:cubicBezTo>
                  <a:pt x="606029" y="478234"/>
                  <a:pt x="644724" y="448667"/>
                  <a:pt x="683419" y="41910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Köşeleri Yuvarlanmış Dikdörtgen Belirtme Çizgisi 8"/>
          <p:cNvSpPr/>
          <p:nvPr/>
        </p:nvSpPr>
        <p:spPr>
          <a:xfrm>
            <a:off x="107504" y="3142888"/>
            <a:ext cx="891457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HADIMKÖY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Köşeleri Yuvarlanmış Dikdörtgen Belirtme Çizgisi 9"/>
          <p:cNvSpPr/>
          <p:nvPr/>
        </p:nvSpPr>
        <p:spPr>
          <a:xfrm>
            <a:off x="854945" y="3579366"/>
            <a:ext cx="936104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AVCILAR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rbest Form 1"/>
          <p:cNvSpPr/>
          <p:nvPr/>
        </p:nvSpPr>
        <p:spPr>
          <a:xfrm>
            <a:off x="1092993" y="2744153"/>
            <a:ext cx="2015967" cy="1289684"/>
          </a:xfrm>
          <a:custGeom>
            <a:avLst/>
            <a:gdLst>
              <a:gd name="connsiteX0" fmla="*/ 0 w 1390650"/>
              <a:gd name="connsiteY0" fmla="*/ 633412 h 633412"/>
              <a:gd name="connsiteX1" fmla="*/ 104775 w 1390650"/>
              <a:gd name="connsiteY1" fmla="*/ 523875 h 633412"/>
              <a:gd name="connsiteX2" fmla="*/ 228600 w 1390650"/>
              <a:gd name="connsiteY2" fmla="*/ 500062 h 633412"/>
              <a:gd name="connsiteX3" fmla="*/ 371475 w 1390650"/>
              <a:gd name="connsiteY3" fmla="*/ 519112 h 633412"/>
              <a:gd name="connsiteX4" fmla="*/ 457200 w 1390650"/>
              <a:gd name="connsiteY4" fmla="*/ 476250 h 633412"/>
              <a:gd name="connsiteX5" fmla="*/ 542925 w 1390650"/>
              <a:gd name="connsiteY5" fmla="*/ 347662 h 633412"/>
              <a:gd name="connsiteX6" fmla="*/ 609600 w 1390650"/>
              <a:gd name="connsiteY6" fmla="*/ 261937 h 633412"/>
              <a:gd name="connsiteX7" fmla="*/ 752475 w 1390650"/>
              <a:gd name="connsiteY7" fmla="*/ 247650 h 633412"/>
              <a:gd name="connsiteX8" fmla="*/ 842963 w 1390650"/>
              <a:gd name="connsiteY8" fmla="*/ 176212 h 633412"/>
              <a:gd name="connsiteX9" fmla="*/ 1081088 w 1390650"/>
              <a:gd name="connsiteY9" fmla="*/ 71437 h 633412"/>
              <a:gd name="connsiteX10" fmla="*/ 1204913 w 1390650"/>
              <a:gd name="connsiteY10" fmla="*/ 14287 h 633412"/>
              <a:gd name="connsiteX11" fmla="*/ 1390650 w 1390650"/>
              <a:gd name="connsiteY11" fmla="*/ 0 h 63341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2061210 w 2061210"/>
              <a:gd name="connsiteY11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2061210 w 2061210"/>
              <a:gd name="connsiteY12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2061210 w 2061210"/>
              <a:gd name="connsiteY13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9575 w 2061210"/>
              <a:gd name="connsiteY12" fmla="*/ 48926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771650 w 2061210"/>
              <a:gd name="connsiteY13" fmla="*/ 469582 h 1265872"/>
              <a:gd name="connsiteX14" fmla="*/ 2061210 w 2061210"/>
              <a:gd name="connsiteY14" fmla="*/ 0 h 1265872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2004060 w 2004060"/>
              <a:gd name="connsiteY14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05000 w 2004060"/>
              <a:gd name="connsiteY14" fmla="*/ 203836 h 1275397"/>
              <a:gd name="connsiteX15" fmla="*/ 2004060 w 2004060"/>
              <a:gd name="connsiteY15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24050 w 2004060"/>
              <a:gd name="connsiteY14" fmla="*/ 241936 h 1275397"/>
              <a:gd name="connsiteX15" fmla="*/ 2004060 w 2004060"/>
              <a:gd name="connsiteY15" fmla="*/ 0 h 1275397"/>
              <a:gd name="connsiteX0" fmla="*/ 0 w 2018348"/>
              <a:gd name="connsiteY0" fmla="*/ 1303972 h 1303972"/>
              <a:gd name="connsiteX1" fmla="*/ 119063 w 2018348"/>
              <a:gd name="connsiteY1" fmla="*/ 1165860 h 1303972"/>
              <a:gd name="connsiteX2" fmla="*/ 242888 w 2018348"/>
              <a:gd name="connsiteY2" fmla="*/ 1142047 h 1303972"/>
              <a:gd name="connsiteX3" fmla="*/ 385763 w 2018348"/>
              <a:gd name="connsiteY3" fmla="*/ 1161097 h 1303972"/>
              <a:gd name="connsiteX4" fmla="*/ 471488 w 2018348"/>
              <a:gd name="connsiteY4" fmla="*/ 1118235 h 1303972"/>
              <a:gd name="connsiteX5" fmla="*/ 557213 w 2018348"/>
              <a:gd name="connsiteY5" fmla="*/ 989647 h 1303972"/>
              <a:gd name="connsiteX6" fmla="*/ 623888 w 2018348"/>
              <a:gd name="connsiteY6" fmla="*/ 903922 h 1303972"/>
              <a:gd name="connsiteX7" fmla="*/ 766763 w 2018348"/>
              <a:gd name="connsiteY7" fmla="*/ 889635 h 1303972"/>
              <a:gd name="connsiteX8" fmla="*/ 857251 w 2018348"/>
              <a:gd name="connsiteY8" fmla="*/ 818197 h 1303972"/>
              <a:gd name="connsiteX9" fmla="*/ 1095376 w 2018348"/>
              <a:gd name="connsiteY9" fmla="*/ 713422 h 1303972"/>
              <a:gd name="connsiteX10" fmla="*/ 1219201 w 2018348"/>
              <a:gd name="connsiteY10" fmla="*/ 656272 h 1303972"/>
              <a:gd name="connsiteX11" fmla="*/ 1477328 w 2018348"/>
              <a:gd name="connsiteY11" fmla="*/ 578167 h 1303972"/>
              <a:gd name="connsiteX12" fmla="*/ 1668463 w 2018348"/>
              <a:gd name="connsiteY12" fmla="*/ 479742 h 1303972"/>
              <a:gd name="connsiteX13" fmla="*/ 1785938 w 2018348"/>
              <a:gd name="connsiteY13" fmla="*/ 479107 h 1303972"/>
              <a:gd name="connsiteX14" fmla="*/ 1938338 w 2018348"/>
              <a:gd name="connsiteY14" fmla="*/ 241936 h 1303972"/>
              <a:gd name="connsiteX15" fmla="*/ 2018348 w 2018348"/>
              <a:gd name="connsiteY15" fmla="*/ 0 h 1303972"/>
              <a:gd name="connsiteX0" fmla="*/ 0 w 2015967"/>
              <a:gd name="connsiteY0" fmla="*/ 1289684 h 1289684"/>
              <a:gd name="connsiteX1" fmla="*/ 116682 w 2015967"/>
              <a:gd name="connsiteY1" fmla="*/ 1165860 h 1289684"/>
              <a:gd name="connsiteX2" fmla="*/ 240507 w 2015967"/>
              <a:gd name="connsiteY2" fmla="*/ 1142047 h 1289684"/>
              <a:gd name="connsiteX3" fmla="*/ 383382 w 2015967"/>
              <a:gd name="connsiteY3" fmla="*/ 1161097 h 1289684"/>
              <a:gd name="connsiteX4" fmla="*/ 469107 w 2015967"/>
              <a:gd name="connsiteY4" fmla="*/ 1118235 h 1289684"/>
              <a:gd name="connsiteX5" fmla="*/ 554832 w 2015967"/>
              <a:gd name="connsiteY5" fmla="*/ 989647 h 1289684"/>
              <a:gd name="connsiteX6" fmla="*/ 621507 w 2015967"/>
              <a:gd name="connsiteY6" fmla="*/ 903922 h 1289684"/>
              <a:gd name="connsiteX7" fmla="*/ 764382 w 2015967"/>
              <a:gd name="connsiteY7" fmla="*/ 889635 h 1289684"/>
              <a:gd name="connsiteX8" fmla="*/ 854870 w 2015967"/>
              <a:gd name="connsiteY8" fmla="*/ 818197 h 1289684"/>
              <a:gd name="connsiteX9" fmla="*/ 1092995 w 2015967"/>
              <a:gd name="connsiteY9" fmla="*/ 713422 h 1289684"/>
              <a:gd name="connsiteX10" fmla="*/ 1216820 w 2015967"/>
              <a:gd name="connsiteY10" fmla="*/ 656272 h 1289684"/>
              <a:gd name="connsiteX11" fmla="*/ 1474947 w 2015967"/>
              <a:gd name="connsiteY11" fmla="*/ 578167 h 1289684"/>
              <a:gd name="connsiteX12" fmla="*/ 1666082 w 2015967"/>
              <a:gd name="connsiteY12" fmla="*/ 479742 h 1289684"/>
              <a:gd name="connsiteX13" fmla="*/ 1783557 w 2015967"/>
              <a:gd name="connsiteY13" fmla="*/ 479107 h 1289684"/>
              <a:gd name="connsiteX14" fmla="*/ 1935957 w 2015967"/>
              <a:gd name="connsiteY14" fmla="*/ 241936 h 1289684"/>
              <a:gd name="connsiteX15" fmla="*/ 2015967 w 2015967"/>
              <a:gd name="connsiteY15" fmla="*/ 0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5967" h="1289684">
                <a:moveTo>
                  <a:pt x="0" y="1289684"/>
                </a:moveTo>
                <a:cubicBezTo>
                  <a:pt x="33337" y="1246028"/>
                  <a:pt x="76598" y="1190466"/>
                  <a:pt x="116682" y="1165860"/>
                </a:cubicBezTo>
                <a:cubicBezTo>
                  <a:pt x="156767" y="1141254"/>
                  <a:pt x="196057" y="1142841"/>
                  <a:pt x="240507" y="1142047"/>
                </a:cubicBezTo>
                <a:cubicBezTo>
                  <a:pt x="284957" y="1141253"/>
                  <a:pt x="345282" y="1165066"/>
                  <a:pt x="383382" y="1161097"/>
                </a:cubicBezTo>
                <a:cubicBezTo>
                  <a:pt x="421482" y="1157128"/>
                  <a:pt x="440532" y="1146810"/>
                  <a:pt x="469107" y="1118235"/>
                </a:cubicBezTo>
                <a:cubicBezTo>
                  <a:pt x="497682" y="1089660"/>
                  <a:pt x="529432" y="1025366"/>
                  <a:pt x="554832" y="989647"/>
                </a:cubicBezTo>
                <a:cubicBezTo>
                  <a:pt x="580232" y="953928"/>
                  <a:pt x="586582" y="920591"/>
                  <a:pt x="621507" y="903922"/>
                </a:cubicBezTo>
                <a:cubicBezTo>
                  <a:pt x="656432" y="887253"/>
                  <a:pt x="725488" y="903922"/>
                  <a:pt x="764382" y="889635"/>
                </a:cubicBezTo>
                <a:cubicBezTo>
                  <a:pt x="803276" y="875348"/>
                  <a:pt x="800101" y="847566"/>
                  <a:pt x="854870" y="818197"/>
                </a:cubicBezTo>
                <a:cubicBezTo>
                  <a:pt x="909639" y="788828"/>
                  <a:pt x="1032670" y="740409"/>
                  <a:pt x="1092995" y="713422"/>
                </a:cubicBezTo>
                <a:cubicBezTo>
                  <a:pt x="1153320" y="686435"/>
                  <a:pt x="1153161" y="678814"/>
                  <a:pt x="1216820" y="656272"/>
                </a:cubicBezTo>
                <a:cubicBezTo>
                  <a:pt x="1280479" y="633730"/>
                  <a:pt x="1390016" y="630554"/>
                  <a:pt x="1474947" y="578167"/>
                </a:cubicBezTo>
                <a:cubicBezTo>
                  <a:pt x="1559878" y="525780"/>
                  <a:pt x="1606392" y="525462"/>
                  <a:pt x="1666082" y="479742"/>
                </a:cubicBezTo>
                <a:cubicBezTo>
                  <a:pt x="1725772" y="434022"/>
                  <a:pt x="1741753" y="525091"/>
                  <a:pt x="1783557" y="479107"/>
                </a:cubicBezTo>
                <a:cubicBezTo>
                  <a:pt x="1825361" y="433123"/>
                  <a:pt x="1897222" y="321787"/>
                  <a:pt x="1935957" y="241936"/>
                </a:cubicBezTo>
                <a:lnTo>
                  <a:pt x="2015967" y="0"/>
                </a:lnTo>
              </a:path>
            </a:pathLst>
          </a:cu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Köşeleri Yuvarlanmış Dikdörtgen Belirtme Çizgisi 12"/>
          <p:cNvSpPr/>
          <p:nvPr/>
        </p:nvSpPr>
        <p:spPr>
          <a:xfrm flipH="1">
            <a:off x="2483768" y="2276872"/>
            <a:ext cx="864096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MAHMUTBEY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Yuvarlatılmış Dikdörtgen 13"/>
          <p:cNvSpPr/>
          <p:nvPr/>
        </p:nvSpPr>
        <p:spPr>
          <a:xfrm>
            <a:off x="80143" y="5877272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14,1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135,445 YOGT taşıt/gün</a:t>
            </a:r>
          </a:p>
        </p:txBody>
      </p:sp>
      <p:sp>
        <p:nvSpPr>
          <p:cNvPr id="3" name="Serbest Form 2"/>
          <p:cNvSpPr/>
          <p:nvPr/>
        </p:nvSpPr>
        <p:spPr>
          <a:xfrm>
            <a:off x="4714875" y="1624295"/>
            <a:ext cx="923925" cy="223555"/>
          </a:xfrm>
          <a:custGeom>
            <a:avLst/>
            <a:gdLst>
              <a:gd name="connsiteX0" fmla="*/ 0 w 923925"/>
              <a:gd name="connsiteY0" fmla="*/ 223555 h 223555"/>
              <a:gd name="connsiteX1" fmla="*/ 276225 w 923925"/>
              <a:gd name="connsiteY1" fmla="*/ 194980 h 223555"/>
              <a:gd name="connsiteX2" fmla="*/ 504825 w 923925"/>
              <a:gd name="connsiteY2" fmla="*/ 71155 h 223555"/>
              <a:gd name="connsiteX3" fmla="*/ 714375 w 923925"/>
              <a:gd name="connsiteY3" fmla="*/ 4480 h 223555"/>
              <a:gd name="connsiteX4" fmla="*/ 923925 w 923925"/>
              <a:gd name="connsiteY4" fmla="*/ 194980 h 22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223555">
                <a:moveTo>
                  <a:pt x="0" y="223555"/>
                </a:moveTo>
                <a:cubicBezTo>
                  <a:pt x="96044" y="221967"/>
                  <a:pt x="192088" y="220380"/>
                  <a:pt x="276225" y="194980"/>
                </a:cubicBezTo>
                <a:cubicBezTo>
                  <a:pt x="360363" y="169580"/>
                  <a:pt x="431800" y="102905"/>
                  <a:pt x="504825" y="71155"/>
                </a:cubicBezTo>
                <a:cubicBezTo>
                  <a:pt x="577850" y="39405"/>
                  <a:pt x="644525" y="-16157"/>
                  <a:pt x="714375" y="4480"/>
                </a:cubicBezTo>
                <a:cubicBezTo>
                  <a:pt x="784225" y="25117"/>
                  <a:pt x="854075" y="110048"/>
                  <a:pt x="923925" y="194980"/>
                </a:cubicBezTo>
              </a:path>
            </a:pathLst>
          </a:cu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Köşeleri Yuvarlanmış Dikdörtgen Belirtme Çizgisi 15"/>
          <p:cNvSpPr/>
          <p:nvPr/>
        </p:nvSpPr>
        <p:spPr>
          <a:xfrm flipH="1">
            <a:off x="4805184" y="1158652"/>
            <a:ext cx="864096" cy="360040"/>
          </a:xfrm>
          <a:prstGeom prst="wedgeRoundRectCallout">
            <a:avLst>
              <a:gd name="adj1" fmla="val 4796"/>
              <a:gd name="adj2" fmla="val 85649"/>
              <a:gd name="adj3" fmla="val 16667"/>
            </a:avLst>
          </a:prstGeom>
          <a:solidFill>
            <a:schemeClr val="lt1">
              <a:alpha val="4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FSM KÖPRÜSÜ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Yuvarlatılmış Dikdörtgen 16"/>
          <p:cNvSpPr/>
          <p:nvPr/>
        </p:nvSpPr>
        <p:spPr>
          <a:xfrm>
            <a:off x="2314352" y="5229200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</a:t>
            </a:r>
          </a:p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220,633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YOGT taşıt/gün</a:t>
            </a:r>
          </a:p>
        </p:txBody>
      </p:sp>
      <p:sp>
        <p:nvSpPr>
          <p:cNvPr id="15" name="Köşeleri Yuvarlanmış Dikdörtgen Belirtme Çizgisi 14"/>
          <p:cNvSpPr/>
          <p:nvPr/>
        </p:nvSpPr>
        <p:spPr>
          <a:xfrm>
            <a:off x="5004048" y="2276872"/>
            <a:ext cx="862136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BOĞAZİÇİ KÖPRÜSÜ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rbest Form 6"/>
          <p:cNvSpPr/>
          <p:nvPr/>
        </p:nvSpPr>
        <p:spPr>
          <a:xfrm>
            <a:off x="4717256" y="2419350"/>
            <a:ext cx="528638" cy="550069"/>
          </a:xfrm>
          <a:custGeom>
            <a:avLst/>
            <a:gdLst>
              <a:gd name="connsiteX0" fmla="*/ 0 w 528638"/>
              <a:gd name="connsiteY0" fmla="*/ 0 h 550069"/>
              <a:gd name="connsiteX1" fmla="*/ 78582 w 528638"/>
              <a:gd name="connsiteY1" fmla="*/ 114300 h 550069"/>
              <a:gd name="connsiteX2" fmla="*/ 183357 w 528638"/>
              <a:gd name="connsiteY2" fmla="*/ 183356 h 550069"/>
              <a:gd name="connsiteX3" fmla="*/ 316707 w 528638"/>
              <a:gd name="connsiteY3" fmla="*/ 288131 h 550069"/>
              <a:gd name="connsiteX4" fmla="*/ 459582 w 528638"/>
              <a:gd name="connsiteY4" fmla="*/ 426244 h 550069"/>
              <a:gd name="connsiteX5" fmla="*/ 528638 w 528638"/>
              <a:gd name="connsiteY5" fmla="*/ 550069 h 55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638" h="550069">
                <a:moveTo>
                  <a:pt x="0" y="0"/>
                </a:moveTo>
                <a:cubicBezTo>
                  <a:pt x="24011" y="41870"/>
                  <a:pt x="48023" y="83741"/>
                  <a:pt x="78582" y="114300"/>
                </a:cubicBezTo>
                <a:cubicBezTo>
                  <a:pt x="109141" y="144859"/>
                  <a:pt x="143670" y="154384"/>
                  <a:pt x="183357" y="183356"/>
                </a:cubicBezTo>
                <a:cubicBezTo>
                  <a:pt x="223044" y="212328"/>
                  <a:pt x="270670" y="247650"/>
                  <a:pt x="316707" y="288131"/>
                </a:cubicBezTo>
                <a:cubicBezTo>
                  <a:pt x="362744" y="328612"/>
                  <a:pt x="424260" y="382588"/>
                  <a:pt x="459582" y="426244"/>
                </a:cubicBezTo>
                <a:cubicBezTo>
                  <a:pt x="494904" y="469900"/>
                  <a:pt x="511771" y="509984"/>
                  <a:pt x="528638" y="550069"/>
                </a:cubicBezTo>
              </a:path>
            </a:pathLst>
          </a:cu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Yuvarlatılmış Dikdörtgen 17"/>
          <p:cNvSpPr/>
          <p:nvPr/>
        </p:nvSpPr>
        <p:spPr>
          <a:xfrm>
            <a:off x="2314352" y="5877272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</a:t>
            </a:r>
          </a:p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185,277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YOGT taşıt/gün</a:t>
            </a:r>
          </a:p>
        </p:txBody>
      </p:sp>
    </p:spTree>
    <p:extLst>
      <p:ext uri="{BB962C8B-B14F-4D97-AF65-F5344CB8AC3E}">
        <p14:creationId xmlns="" xmlns:p14="http://schemas.microsoft.com/office/powerpoint/2010/main" val="2918912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Cetintas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" y="-18141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Cetintas\Desktop\w cop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" y="-27000"/>
            <a:ext cx="9100328" cy="6903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Yuvarlatılmış Dikdörtgen 3"/>
          <p:cNvSpPr/>
          <p:nvPr/>
        </p:nvSpPr>
        <p:spPr>
          <a:xfrm>
            <a:off x="80142" y="5229200"/>
            <a:ext cx="2115593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71,503 YOGT taşıt/gün</a:t>
            </a:r>
          </a:p>
        </p:txBody>
      </p:sp>
      <p:sp>
        <p:nvSpPr>
          <p:cNvPr id="5" name="Yuvarlatılmış Çapraz Köşeli Dikdörtgen 4"/>
          <p:cNvSpPr/>
          <p:nvPr/>
        </p:nvSpPr>
        <p:spPr>
          <a:xfrm>
            <a:off x="80143" y="44624"/>
            <a:ext cx="2234209" cy="64807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OTOYOLLAR</a:t>
            </a:r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erbest Form 5"/>
          <p:cNvSpPr/>
          <p:nvPr/>
        </p:nvSpPr>
        <p:spPr>
          <a:xfrm>
            <a:off x="409575" y="3624263"/>
            <a:ext cx="683419" cy="499621"/>
          </a:xfrm>
          <a:custGeom>
            <a:avLst/>
            <a:gdLst>
              <a:gd name="connsiteX0" fmla="*/ 0 w 683419"/>
              <a:gd name="connsiteY0" fmla="*/ 0 h 499621"/>
              <a:gd name="connsiteX1" fmla="*/ 111919 w 683419"/>
              <a:gd name="connsiteY1" fmla="*/ 114300 h 499621"/>
              <a:gd name="connsiteX2" fmla="*/ 223838 w 683419"/>
              <a:gd name="connsiteY2" fmla="*/ 257175 h 499621"/>
              <a:gd name="connsiteX3" fmla="*/ 338138 w 683419"/>
              <a:gd name="connsiteY3" fmla="*/ 438150 h 499621"/>
              <a:gd name="connsiteX4" fmla="*/ 447675 w 683419"/>
              <a:gd name="connsiteY4" fmla="*/ 492918 h 499621"/>
              <a:gd name="connsiteX5" fmla="*/ 566738 w 683419"/>
              <a:gd name="connsiteY5" fmla="*/ 490537 h 499621"/>
              <a:gd name="connsiteX6" fmla="*/ 683419 w 683419"/>
              <a:gd name="connsiteY6" fmla="*/ 419100 h 49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419" h="499621">
                <a:moveTo>
                  <a:pt x="0" y="0"/>
                </a:moveTo>
                <a:cubicBezTo>
                  <a:pt x="37306" y="35719"/>
                  <a:pt x="74613" y="71438"/>
                  <a:pt x="111919" y="114300"/>
                </a:cubicBezTo>
                <a:cubicBezTo>
                  <a:pt x="149225" y="157162"/>
                  <a:pt x="186135" y="203200"/>
                  <a:pt x="223838" y="257175"/>
                </a:cubicBezTo>
                <a:cubicBezTo>
                  <a:pt x="261541" y="311150"/>
                  <a:pt x="300832" y="398860"/>
                  <a:pt x="338138" y="438150"/>
                </a:cubicBezTo>
                <a:cubicBezTo>
                  <a:pt x="375444" y="477441"/>
                  <a:pt x="409575" y="484187"/>
                  <a:pt x="447675" y="492918"/>
                </a:cubicBezTo>
                <a:cubicBezTo>
                  <a:pt x="485775" y="501649"/>
                  <a:pt x="527447" y="502840"/>
                  <a:pt x="566738" y="490537"/>
                </a:cubicBezTo>
                <a:cubicBezTo>
                  <a:pt x="606029" y="478234"/>
                  <a:pt x="644724" y="448667"/>
                  <a:pt x="683419" y="419100"/>
                </a:cubicBezTo>
              </a:path>
            </a:pathLst>
          </a:cu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Köşeleri Yuvarlanmış Dikdörtgen Belirtme Çizgisi 8"/>
          <p:cNvSpPr/>
          <p:nvPr/>
        </p:nvSpPr>
        <p:spPr>
          <a:xfrm>
            <a:off x="107504" y="3142888"/>
            <a:ext cx="891457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HADIMKÖY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Köşeleri Yuvarlanmış Dikdörtgen Belirtme Çizgisi 9"/>
          <p:cNvSpPr/>
          <p:nvPr/>
        </p:nvSpPr>
        <p:spPr>
          <a:xfrm>
            <a:off x="854945" y="3579366"/>
            <a:ext cx="936104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AVCILAR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rbest Form 1"/>
          <p:cNvSpPr/>
          <p:nvPr/>
        </p:nvSpPr>
        <p:spPr>
          <a:xfrm>
            <a:off x="1092993" y="2744153"/>
            <a:ext cx="2015967" cy="1289684"/>
          </a:xfrm>
          <a:custGeom>
            <a:avLst/>
            <a:gdLst>
              <a:gd name="connsiteX0" fmla="*/ 0 w 1390650"/>
              <a:gd name="connsiteY0" fmla="*/ 633412 h 633412"/>
              <a:gd name="connsiteX1" fmla="*/ 104775 w 1390650"/>
              <a:gd name="connsiteY1" fmla="*/ 523875 h 633412"/>
              <a:gd name="connsiteX2" fmla="*/ 228600 w 1390650"/>
              <a:gd name="connsiteY2" fmla="*/ 500062 h 633412"/>
              <a:gd name="connsiteX3" fmla="*/ 371475 w 1390650"/>
              <a:gd name="connsiteY3" fmla="*/ 519112 h 633412"/>
              <a:gd name="connsiteX4" fmla="*/ 457200 w 1390650"/>
              <a:gd name="connsiteY4" fmla="*/ 476250 h 633412"/>
              <a:gd name="connsiteX5" fmla="*/ 542925 w 1390650"/>
              <a:gd name="connsiteY5" fmla="*/ 347662 h 633412"/>
              <a:gd name="connsiteX6" fmla="*/ 609600 w 1390650"/>
              <a:gd name="connsiteY6" fmla="*/ 261937 h 633412"/>
              <a:gd name="connsiteX7" fmla="*/ 752475 w 1390650"/>
              <a:gd name="connsiteY7" fmla="*/ 247650 h 633412"/>
              <a:gd name="connsiteX8" fmla="*/ 842963 w 1390650"/>
              <a:gd name="connsiteY8" fmla="*/ 176212 h 633412"/>
              <a:gd name="connsiteX9" fmla="*/ 1081088 w 1390650"/>
              <a:gd name="connsiteY9" fmla="*/ 71437 h 633412"/>
              <a:gd name="connsiteX10" fmla="*/ 1204913 w 1390650"/>
              <a:gd name="connsiteY10" fmla="*/ 14287 h 633412"/>
              <a:gd name="connsiteX11" fmla="*/ 1390650 w 1390650"/>
              <a:gd name="connsiteY11" fmla="*/ 0 h 63341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2061210 w 2061210"/>
              <a:gd name="connsiteY11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2061210 w 2061210"/>
              <a:gd name="connsiteY12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2061210 w 2061210"/>
              <a:gd name="connsiteY13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6400 w 2061210"/>
              <a:gd name="connsiteY12" fmla="*/ 454342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79575 w 2061210"/>
              <a:gd name="connsiteY12" fmla="*/ 48926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828800 w 2061210"/>
              <a:gd name="connsiteY13" fmla="*/ 355282 h 1265872"/>
              <a:gd name="connsiteX14" fmla="*/ 2061210 w 2061210"/>
              <a:gd name="connsiteY14" fmla="*/ 0 h 1265872"/>
              <a:gd name="connsiteX0" fmla="*/ 0 w 2061210"/>
              <a:gd name="connsiteY0" fmla="*/ 1265872 h 1265872"/>
              <a:gd name="connsiteX1" fmla="*/ 104775 w 2061210"/>
              <a:gd name="connsiteY1" fmla="*/ 1156335 h 1265872"/>
              <a:gd name="connsiteX2" fmla="*/ 228600 w 2061210"/>
              <a:gd name="connsiteY2" fmla="*/ 1132522 h 1265872"/>
              <a:gd name="connsiteX3" fmla="*/ 371475 w 2061210"/>
              <a:gd name="connsiteY3" fmla="*/ 1151572 h 1265872"/>
              <a:gd name="connsiteX4" fmla="*/ 457200 w 2061210"/>
              <a:gd name="connsiteY4" fmla="*/ 1108710 h 1265872"/>
              <a:gd name="connsiteX5" fmla="*/ 542925 w 2061210"/>
              <a:gd name="connsiteY5" fmla="*/ 980122 h 1265872"/>
              <a:gd name="connsiteX6" fmla="*/ 609600 w 2061210"/>
              <a:gd name="connsiteY6" fmla="*/ 894397 h 1265872"/>
              <a:gd name="connsiteX7" fmla="*/ 752475 w 2061210"/>
              <a:gd name="connsiteY7" fmla="*/ 880110 h 1265872"/>
              <a:gd name="connsiteX8" fmla="*/ 842963 w 2061210"/>
              <a:gd name="connsiteY8" fmla="*/ 808672 h 1265872"/>
              <a:gd name="connsiteX9" fmla="*/ 1081088 w 2061210"/>
              <a:gd name="connsiteY9" fmla="*/ 703897 h 1265872"/>
              <a:gd name="connsiteX10" fmla="*/ 1204913 w 2061210"/>
              <a:gd name="connsiteY10" fmla="*/ 646747 h 1265872"/>
              <a:gd name="connsiteX11" fmla="*/ 1463040 w 2061210"/>
              <a:gd name="connsiteY11" fmla="*/ 568642 h 1265872"/>
              <a:gd name="connsiteX12" fmla="*/ 1654175 w 2061210"/>
              <a:gd name="connsiteY12" fmla="*/ 470217 h 1265872"/>
              <a:gd name="connsiteX13" fmla="*/ 1771650 w 2061210"/>
              <a:gd name="connsiteY13" fmla="*/ 469582 h 1265872"/>
              <a:gd name="connsiteX14" fmla="*/ 2061210 w 2061210"/>
              <a:gd name="connsiteY14" fmla="*/ 0 h 1265872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2004060 w 2004060"/>
              <a:gd name="connsiteY14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05000 w 2004060"/>
              <a:gd name="connsiteY14" fmla="*/ 203836 h 1275397"/>
              <a:gd name="connsiteX15" fmla="*/ 2004060 w 2004060"/>
              <a:gd name="connsiteY15" fmla="*/ 0 h 1275397"/>
              <a:gd name="connsiteX0" fmla="*/ 0 w 2004060"/>
              <a:gd name="connsiteY0" fmla="*/ 1275397 h 1275397"/>
              <a:gd name="connsiteX1" fmla="*/ 104775 w 2004060"/>
              <a:gd name="connsiteY1" fmla="*/ 1165860 h 1275397"/>
              <a:gd name="connsiteX2" fmla="*/ 228600 w 2004060"/>
              <a:gd name="connsiteY2" fmla="*/ 1142047 h 1275397"/>
              <a:gd name="connsiteX3" fmla="*/ 371475 w 2004060"/>
              <a:gd name="connsiteY3" fmla="*/ 1161097 h 1275397"/>
              <a:gd name="connsiteX4" fmla="*/ 457200 w 2004060"/>
              <a:gd name="connsiteY4" fmla="*/ 1118235 h 1275397"/>
              <a:gd name="connsiteX5" fmla="*/ 542925 w 2004060"/>
              <a:gd name="connsiteY5" fmla="*/ 989647 h 1275397"/>
              <a:gd name="connsiteX6" fmla="*/ 609600 w 2004060"/>
              <a:gd name="connsiteY6" fmla="*/ 903922 h 1275397"/>
              <a:gd name="connsiteX7" fmla="*/ 752475 w 2004060"/>
              <a:gd name="connsiteY7" fmla="*/ 889635 h 1275397"/>
              <a:gd name="connsiteX8" fmla="*/ 842963 w 2004060"/>
              <a:gd name="connsiteY8" fmla="*/ 818197 h 1275397"/>
              <a:gd name="connsiteX9" fmla="*/ 1081088 w 2004060"/>
              <a:gd name="connsiteY9" fmla="*/ 713422 h 1275397"/>
              <a:gd name="connsiteX10" fmla="*/ 1204913 w 2004060"/>
              <a:gd name="connsiteY10" fmla="*/ 656272 h 1275397"/>
              <a:gd name="connsiteX11" fmla="*/ 1463040 w 2004060"/>
              <a:gd name="connsiteY11" fmla="*/ 578167 h 1275397"/>
              <a:gd name="connsiteX12" fmla="*/ 1654175 w 2004060"/>
              <a:gd name="connsiteY12" fmla="*/ 479742 h 1275397"/>
              <a:gd name="connsiteX13" fmla="*/ 1771650 w 2004060"/>
              <a:gd name="connsiteY13" fmla="*/ 479107 h 1275397"/>
              <a:gd name="connsiteX14" fmla="*/ 1924050 w 2004060"/>
              <a:gd name="connsiteY14" fmla="*/ 241936 h 1275397"/>
              <a:gd name="connsiteX15" fmla="*/ 2004060 w 2004060"/>
              <a:gd name="connsiteY15" fmla="*/ 0 h 1275397"/>
              <a:gd name="connsiteX0" fmla="*/ 0 w 2018348"/>
              <a:gd name="connsiteY0" fmla="*/ 1303972 h 1303972"/>
              <a:gd name="connsiteX1" fmla="*/ 119063 w 2018348"/>
              <a:gd name="connsiteY1" fmla="*/ 1165860 h 1303972"/>
              <a:gd name="connsiteX2" fmla="*/ 242888 w 2018348"/>
              <a:gd name="connsiteY2" fmla="*/ 1142047 h 1303972"/>
              <a:gd name="connsiteX3" fmla="*/ 385763 w 2018348"/>
              <a:gd name="connsiteY3" fmla="*/ 1161097 h 1303972"/>
              <a:gd name="connsiteX4" fmla="*/ 471488 w 2018348"/>
              <a:gd name="connsiteY4" fmla="*/ 1118235 h 1303972"/>
              <a:gd name="connsiteX5" fmla="*/ 557213 w 2018348"/>
              <a:gd name="connsiteY5" fmla="*/ 989647 h 1303972"/>
              <a:gd name="connsiteX6" fmla="*/ 623888 w 2018348"/>
              <a:gd name="connsiteY6" fmla="*/ 903922 h 1303972"/>
              <a:gd name="connsiteX7" fmla="*/ 766763 w 2018348"/>
              <a:gd name="connsiteY7" fmla="*/ 889635 h 1303972"/>
              <a:gd name="connsiteX8" fmla="*/ 857251 w 2018348"/>
              <a:gd name="connsiteY8" fmla="*/ 818197 h 1303972"/>
              <a:gd name="connsiteX9" fmla="*/ 1095376 w 2018348"/>
              <a:gd name="connsiteY9" fmla="*/ 713422 h 1303972"/>
              <a:gd name="connsiteX10" fmla="*/ 1219201 w 2018348"/>
              <a:gd name="connsiteY10" fmla="*/ 656272 h 1303972"/>
              <a:gd name="connsiteX11" fmla="*/ 1477328 w 2018348"/>
              <a:gd name="connsiteY11" fmla="*/ 578167 h 1303972"/>
              <a:gd name="connsiteX12" fmla="*/ 1668463 w 2018348"/>
              <a:gd name="connsiteY12" fmla="*/ 479742 h 1303972"/>
              <a:gd name="connsiteX13" fmla="*/ 1785938 w 2018348"/>
              <a:gd name="connsiteY13" fmla="*/ 479107 h 1303972"/>
              <a:gd name="connsiteX14" fmla="*/ 1938338 w 2018348"/>
              <a:gd name="connsiteY14" fmla="*/ 241936 h 1303972"/>
              <a:gd name="connsiteX15" fmla="*/ 2018348 w 2018348"/>
              <a:gd name="connsiteY15" fmla="*/ 0 h 1303972"/>
              <a:gd name="connsiteX0" fmla="*/ 0 w 2015967"/>
              <a:gd name="connsiteY0" fmla="*/ 1289684 h 1289684"/>
              <a:gd name="connsiteX1" fmla="*/ 116682 w 2015967"/>
              <a:gd name="connsiteY1" fmla="*/ 1165860 h 1289684"/>
              <a:gd name="connsiteX2" fmla="*/ 240507 w 2015967"/>
              <a:gd name="connsiteY2" fmla="*/ 1142047 h 1289684"/>
              <a:gd name="connsiteX3" fmla="*/ 383382 w 2015967"/>
              <a:gd name="connsiteY3" fmla="*/ 1161097 h 1289684"/>
              <a:gd name="connsiteX4" fmla="*/ 469107 w 2015967"/>
              <a:gd name="connsiteY4" fmla="*/ 1118235 h 1289684"/>
              <a:gd name="connsiteX5" fmla="*/ 554832 w 2015967"/>
              <a:gd name="connsiteY5" fmla="*/ 989647 h 1289684"/>
              <a:gd name="connsiteX6" fmla="*/ 621507 w 2015967"/>
              <a:gd name="connsiteY6" fmla="*/ 903922 h 1289684"/>
              <a:gd name="connsiteX7" fmla="*/ 764382 w 2015967"/>
              <a:gd name="connsiteY7" fmla="*/ 889635 h 1289684"/>
              <a:gd name="connsiteX8" fmla="*/ 854870 w 2015967"/>
              <a:gd name="connsiteY8" fmla="*/ 818197 h 1289684"/>
              <a:gd name="connsiteX9" fmla="*/ 1092995 w 2015967"/>
              <a:gd name="connsiteY9" fmla="*/ 713422 h 1289684"/>
              <a:gd name="connsiteX10" fmla="*/ 1216820 w 2015967"/>
              <a:gd name="connsiteY10" fmla="*/ 656272 h 1289684"/>
              <a:gd name="connsiteX11" fmla="*/ 1474947 w 2015967"/>
              <a:gd name="connsiteY11" fmla="*/ 578167 h 1289684"/>
              <a:gd name="connsiteX12" fmla="*/ 1666082 w 2015967"/>
              <a:gd name="connsiteY12" fmla="*/ 479742 h 1289684"/>
              <a:gd name="connsiteX13" fmla="*/ 1783557 w 2015967"/>
              <a:gd name="connsiteY13" fmla="*/ 479107 h 1289684"/>
              <a:gd name="connsiteX14" fmla="*/ 1935957 w 2015967"/>
              <a:gd name="connsiteY14" fmla="*/ 241936 h 1289684"/>
              <a:gd name="connsiteX15" fmla="*/ 2015967 w 2015967"/>
              <a:gd name="connsiteY15" fmla="*/ 0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5967" h="1289684">
                <a:moveTo>
                  <a:pt x="0" y="1289684"/>
                </a:moveTo>
                <a:cubicBezTo>
                  <a:pt x="33337" y="1246028"/>
                  <a:pt x="76598" y="1190466"/>
                  <a:pt x="116682" y="1165860"/>
                </a:cubicBezTo>
                <a:cubicBezTo>
                  <a:pt x="156767" y="1141254"/>
                  <a:pt x="196057" y="1142841"/>
                  <a:pt x="240507" y="1142047"/>
                </a:cubicBezTo>
                <a:cubicBezTo>
                  <a:pt x="284957" y="1141253"/>
                  <a:pt x="345282" y="1165066"/>
                  <a:pt x="383382" y="1161097"/>
                </a:cubicBezTo>
                <a:cubicBezTo>
                  <a:pt x="421482" y="1157128"/>
                  <a:pt x="440532" y="1146810"/>
                  <a:pt x="469107" y="1118235"/>
                </a:cubicBezTo>
                <a:cubicBezTo>
                  <a:pt x="497682" y="1089660"/>
                  <a:pt x="529432" y="1025366"/>
                  <a:pt x="554832" y="989647"/>
                </a:cubicBezTo>
                <a:cubicBezTo>
                  <a:pt x="580232" y="953928"/>
                  <a:pt x="586582" y="920591"/>
                  <a:pt x="621507" y="903922"/>
                </a:cubicBezTo>
                <a:cubicBezTo>
                  <a:pt x="656432" y="887253"/>
                  <a:pt x="725488" y="903922"/>
                  <a:pt x="764382" y="889635"/>
                </a:cubicBezTo>
                <a:cubicBezTo>
                  <a:pt x="803276" y="875348"/>
                  <a:pt x="800101" y="847566"/>
                  <a:pt x="854870" y="818197"/>
                </a:cubicBezTo>
                <a:cubicBezTo>
                  <a:pt x="909639" y="788828"/>
                  <a:pt x="1032670" y="740409"/>
                  <a:pt x="1092995" y="713422"/>
                </a:cubicBezTo>
                <a:cubicBezTo>
                  <a:pt x="1153320" y="686435"/>
                  <a:pt x="1153161" y="678814"/>
                  <a:pt x="1216820" y="656272"/>
                </a:cubicBezTo>
                <a:cubicBezTo>
                  <a:pt x="1280479" y="633730"/>
                  <a:pt x="1390016" y="630554"/>
                  <a:pt x="1474947" y="578167"/>
                </a:cubicBezTo>
                <a:cubicBezTo>
                  <a:pt x="1559878" y="525780"/>
                  <a:pt x="1606392" y="525462"/>
                  <a:pt x="1666082" y="479742"/>
                </a:cubicBezTo>
                <a:cubicBezTo>
                  <a:pt x="1725772" y="434022"/>
                  <a:pt x="1741753" y="525091"/>
                  <a:pt x="1783557" y="479107"/>
                </a:cubicBezTo>
                <a:cubicBezTo>
                  <a:pt x="1825361" y="433123"/>
                  <a:pt x="1897222" y="321787"/>
                  <a:pt x="1935957" y="241936"/>
                </a:cubicBezTo>
                <a:lnTo>
                  <a:pt x="2015967" y="0"/>
                </a:lnTo>
              </a:path>
            </a:pathLst>
          </a:cu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Köşeleri Yuvarlanmış Dikdörtgen Belirtme Çizgisi 12"/>
          <p:cNvSpPr/>
          <p:nvPr/>
        </p:nvSpPr>
        <p:spPr>
          <a:xfrm flipH="1">
            <a:off x="2483768" y="2276872"/>
            <a:ext cx="864096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MAHMUTBEY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Yuvarlatılmış Dikdörtgen 13"/>
          <p:cNvSpPr/>
          <p:nvPr/>
        </p:nvSpPr>
        <p:spPr>
          <a:xfrm>
            <a:off x="80143" y="5877272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14,1 km</a:t>
            </a:r>
          </a:p>
          <a:p>
            <a:pPr algn="ctr"/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135,445 YOGT taşıt/gün</a:t>
            </a:r>
          </a:p>
        </p:txBody>
      </p:sp>
      <p:sp>
        <p:nvSpPr>
          <p:cNvPr id="3" name="Serbest Form 2"/>
          <p:cNvSpPr/>
          <p:nvPr/>
        </p:nvSpPr>
        <p:spPr>
          <a:xfrm>
            <a:off x="4714875" y="1624295"/>
            <a:ext cx="923925" cy="223555"/>
          </a:xfrm>
          <a:custGeom>
            <a:avLst/>
            <a:gdLst>
              <a:gd name="connsiteX0" fmla="*/ 0 w 923925"/>
              <a:gd name="connsiteY0" fmla="*/ 223555 h 223555"/>
              <a:gd name="connsiteX1" fmla="*/ 276225 w 923925"/>
              <a:gd name="connsiteY1" fmla="*/ 194980 h 223555"/>
              <a:gd name="connsiteX2" fmla="*/ 504825 w 923925"/>
              <a:gd name="connsiteY2" fmla="*/ 71155 h 223555"/>
              <a:gd name="connsiteX3" fmla="*/ 714375 w 923925"/>
              <a:gd name="connsiteY3" fmla="*/ 4480 h 223555"/>
              <a:gd name="connsiteX4" fmla="*/ 923925 w 923925"/>
              <a:gd name="connsiteY4" fmla="*/ 194980 h 22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223555">
                <a:moveTo>
                  <a:pt x="0" y="223555"/>
                </a:moveTo>
                <a:cubicBezTo>
                  <a:pt x="96044" y="221967"/>
                  <a:pt x="192088" y="220380"/>
                  <a:pt x="276225" y="194980"/>
                </a:cubicBezTo>
                <a:cubicBezTo>
                  <a:pt x="360363" y="169580"/>
                  <a:pt x="431800" y="102905"/>
                  <a:pt x="504825" y="71155"/>
                </a:cubicBezTo>
                <a:cubicBezTo>
                  <a:pt x="577850" y="39405"/>
                  <a:pt x="644525" y="-16157"/>
                  <a:pt x="714375" y="4480"/>
                </a:cubicBezTo>
                <a:cubicBezTo>
                  <a:pt x="784225" y="25117"/>
                  <a:pt x="854075" y="110048"/>
                  <a:pt x="923925" y="194980"/>
                </a:cubicBezTo>
              </a:path>
            </a:pathLst>
          </a:cu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Köşeleri Yuvarlanmış Dikdörtgen Belirtme Çizgisi 15"/>
          <p:cNvSpPr/>
          <p:nvPr/>
        </p:nvSpPr>
        <p:spPr>
          <a:xfrm flipH="1">
            <a:off x="4805184" y="1158652"/>
            <a:ext cx="864096" cy="360040"/>
          </a:xfrm>
          <a:prstGeom prst="wedgeRoundRectCallout">
            <a:avLst>
              <a:gd name="adj1" fmla="val 4796"/>
              <a:gd name="adj2" fmla="val 85649"/>
              <a:gd name="adj3" fmla="val 16667"/>
            </a:avLst>
          </a:prstGeom>
          <a:solidFill>
            <a:schemeClr val="lt1">
              <a:alpha val="4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FSM KÖPRÜSÜ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Yuvarlatılmış Dikdörtgen 16"/>
          <p:cNvSpPr/>
          <p:nvPr/>
        </p:nvSpPr>
        <p:spPr>
          <a:xfrm>
            <a:off x="2314352" y="5229200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</a:t>
            </a:r>
          </a:p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220,633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YOGT taşıt/gün</a:t>
            </a:r>
          </a:p>
        </p:txBody>
      </p:sp>
      <p:sp>
        <p:nvSpPr>
          <p:cNvPr id="15" name="Köşeleri Yuvarlanmış Dikdörtgen Belirtme Çizgisi 14"/>
          <p:cNvSpPr/>
          <p:nvPr/>
        </p:nvSpPr>
        <p:spPr>
          <a:xfrm>
            <a:off x="5004048" y="2276872"/>
            <a:ext cx="862136" cy="360040"/>
          </a:xfrm>
          <a:prstGeom prst="wedgeRoundRectCallout">
            <a:avLst/>
          </a:prstGeom>
          <a:solidFill>
            <a:schemeClr val="lt1">
              <a:alpha val="4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BOĞAZİÇİ KÖPRÜSÜ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rbest Form 6"/>
          <p:cNvSpPr/>
          <p:nvPr/>
        </p:nvSpPr>
        <p:spPr>
          <a:xfrm>
            <a:off x="4717256" y="2419350"/>
            <a:ext cx="528638" cy="550069"/>
          </a:xfrm>
          <a:custGeom>
            <a:avLst/>
            <a:gdLst>
              <a:gd name="connsiteX0" fmla="*/ 0 w 528638"/>
              <a:gd name="connsiteY0" fmla="*/ 0 h 550069"/>
              <a:gd name="connsiteX1" fmla="*/ 78582 w 528638"/>
              <a:gd name="connsiteY1" fmla="*/ 114300 h 550069"/>
              <a:gd name="connsiteX2" fmla="*/ 183357 w 528638"/>
              <a:gd name="connsiteY2" fmla="*/ 183356 h 550069"/>
              <a:gd name="connsiteX3" fmla="*/ 316707 w 528638"/>
              <a:gd name="connsiteY3" fmla="*/ 288131 h 550069"/>
              <a:gd name="connsiteX4" fmla="*/ 459582 w 528638"/>
              <a:gd name="connsiteY4" fmla="*/ 426244 h 550069"/>
              <a:gd name="connsiteX5" fmla="*/ 528638 w 528638"/>
              <a:gd name="connsiteY5" fmla="*/ 550069 h 55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638" h="550069">
                <a:moveTo>
                  <a:pt x="0" y="0"/>
                </a:moveTo>
                <a:cubicBezTo>
                  <a:pt x="24011" y="41870"/>
                  <a:pt x="48023" y="83741"/>
                  <a:pt x="78582" y="114300"/>
                </a:cubicBezTo>
                <a:cubicBezTo>
                  <a:pt x="109141" y="144859"/>
                  <a:pt x="143670" y="154384"/>
                  <a:pt x="183357" y="183356"/>
                </a:cubicBezTo>
                <a:cubicBezTo>
                  <a:pt x="223044" y="212328"/>
                  <a:pt x="270670" y="247650"/>
                  <a:pt x="316707" y="288131"/>
                </a:cubicBezTo>
                <a:cubicBezTo>
                  <a:pt x="362744" y="328612"/>
                  <a:pt x="424260" y="382588"/>
                  <a:pt x="459582" y="426244"/>
                </a:cubicBezTo>
                <a:cubicBezTo>
                  <a:pt x="494904" y="469900"/>
                  <a:pt x="511771" y="509984"/>
                  <a:pt x="528638" y="550069"/>
                </a:cubicBezTo>
              </a:path>
            </a:pathLst>
          </a:cu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Yuvarlatılmış Dikdörtgen 17"/>
          <p:cNvSpPr/>
          <p:nvPr/>
        </p:nvSpPr>
        <p:spPr>
          <a:xfrm>
            <a:off x="2314352" y="5877272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</a:t>
            </a:r>
          </a:p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185,277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YOGT taşıt/gün</a:t>
            </a:r>
          </a:p>
        </p:txBody>
      </p:sp>
      <p:sp>
        <p:nvSpPr>
          <p:cNvPr id="8" name="Serbest Form 7"/>
          <p:cNvSpPr/>
          <p:nvPr/>
        </p:nvSpPr>
        <p:spPr>
          <a:xfrm>
            <a:off x="6072188" y="2619375"/>
            <a:ext cx="1357312" cy="634434"/>
          </a:xfrm>
          <a:custGeom>
            <a:avLst/>
            <a:gdLst>
              <a:gd name="connsiteX0" fmla="*/ 0 w 1357312"/>
              <a:gd name="connsiteY0" fmla="*/ 0 h 650905"/>
              <a:gd name="connsiteX1" fmla="*/ 61912 w 1357312"/>
              <a:gd name="connsiteY1" fmla="*/ 290513 h 650905"/>
              <a:gd name="connsiteX2" fmla="*/ 123825 w 1357312"/>
              <a:gd name="connsiteY2" fmla="*/ 457200 h 650905"/>
              <a:gd name="connsiteX3" fmla="*/ 119062 w 1357312"/>
              <a:gd name="connsiteY3" fmla="*/ 642938 h 650905"/>
              <a:gd name="connsiteX4" fmla="*/ 319087 w 1357312"/>
              <a:gd name="connsiteY4" fmla="*/ 614363 h 650905"/>
              <a:gd name="connsiteX5" fmla="*/ 523875 w 1357312"/>
              <a:gd name="connsiteY5" fmla="*/ 590550 h 650905"/>
              <a:gd name="connsiteX6" fmla="*/ 762000 w 1357312"/>
              <a:gd name="connsiteY6" fmla="*/ 571500 h 650905"/>
              <a:gd name="connsiteX7" fmla="*/ 966787 w 1357312"/>
              <a:gd name="connsiteY7" fmla="*/ 528638 h 650905"/>
              <a:gd name="connsiteX8" fmla="*/ 1152525 w 1357312"/>
              <a:gd name="connsiteY8" fmla="*/ 595313 h 650905"/>
              <a:gd name="connsiteX9" fmla="*/ 1357312 w 1357312"/>
              <a:gd name="connsiteY9" fmla="*/ 585788 h 650905"/>
              <a:gd name="connsiteX0" fmla="*/ 0 w 1357312"/>
              <a:gd name="connsiteY0" fmla="*/ 0 h 634434"/>
              <a:gd name="connsiteX1" fmla="*/ 61912 w 1357312"/>
              <a:gd name="connsiteY1" fmla="*/ 290513 h 634434"/>
              <a:gd name="connsiteX2" fmla="*/ 123825 w 1357312"/>
              <a:gd name="connsiteY2" fmla="*/ 457200 h 634434"/>
              <a:gd name="connsiteX3" fmla="*/ 140493 w 1357312"/>
              <a:gd name="connsiteY3" fmla="*/ 623888 h 634434"/>
              <a:gd name="connsiteX4" fmla="*/ 319087 w 1357312"/>
              <a:gd name="connsiteY4" fmla="*/ 614363 h 634434"/>
              <a:gd name="connsiteX5" fmla="*/ 523875 w 1357312"/>
              <a:gd name="connsiteY5" fmla="*/ 590550 h 634434"/>
              <a:gd name="connsiteX6" fmla="*/ 762000 w 1357312"/>
              <a:gd name="connsiteY6" fmla="*/ 571500 h 634434"/>
              <a:gd name="connsiteX7" fmla="*/ 966787 w 1357312"/>
              <a:gd name="connsiteY7" fmla="*/ 528638 h 634434"/>
              <a:gd name="connsiteX8" fmla="*/ 1152525 w 1357312"/>
              <a:gd name="connsiteY8" fmla="*/ 595313 h 634434"/>
              <a:gd name="connsiteX9" fmla="*/ 1357312 w 1357312"/>
              <a:gd name="connsiteY9" fmla="*/ 585788 h 63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7312" h="634434">
                <a:moveTo>
                  <a:pt x="0" y="0"/>
                </a:moveTo>
                <a:cubicBezTo>
                  <a:pt x="20637" y="107156"/>
                  <a:pt x="41275" y="214313"/>
                  <a:pt x="61912" y="290513"/>
                </a:cubicBezTo>
                <a:cubicBezTo>
                  <a:pt x="82550" y="366713"/>
                  <a:pt x="110728" y="401638"/>
                  <a:pt x="123825" y="457200"/>
                </a:cubicBezTo>
                <a:cubicBezTo>
                  <a:pt x="136922" y="512762"/>
                  <a:pt x="107949" y="597694"/>
                  <a:pt x="140493" y="623888"/>
                </a:cubicBezTo>
                <a:cubicBezTo>
                  <a:pt x="173037" y="650082"/>
                  <a:pt x="255190" y="619919"/>
                  <a:pt x="319087" y="614363"/>
                </a:cubicBezTo>
                <a:cubicBezTo>
                  <a:pt x="382984" y="608807"/>
                  <a:pt x="450056" y="597694"/>
                  <a:pt x="523875" y="590550"/>
                </a:cubicBezTo>
                <a:cubicBezTo>
                  <a:pt x="597694" y="583406"/>
                  <a:pt x="688181" y="581819"/>
                  <a:pt x="762000" y="571500"/>
                </a:cubicBezTo>
                <a:cubicBezTo>
                  <a:pt x="835819" y="561181"/>
                  <a:pt x="901700" y="524669"/>
                  <a:pt x="966787" y="528638"/>
                </a:cubicBezTo>
                <a:cubicBezTo>
                  <a:pt x="1031874" y="532607"/>
                  <a:pt x="1087438" y="585788"/>
                  <a:pt x="1152525" y="595313"/>
                </a:cubicBezTo>
                <a:cubicBezTo>
                  <a:pt x="1217612" y="604838"/>
                  <a:pt x="1287462" y="595313"/>
                  <a:pt x="1357312" y="585788"/>
                </a:cubicBezTo>
              </a:path>
            </a:pathLst>
          </a:cu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Köşeleri Yuvarlanmış Dikdörtgen Belirtme Çizgisi 18"/>
          <p:cNvSpPr/>
          <p:nvPr/>
        </p:nvSpPr>
        <p:spPr>
          <a:xfrm>
            <a:off x="5960888" y="2132856"/>
            <a:ext cx="792088" cy="360040"/>
          </a:xfrm>
          <a:prstGeom prst="wedgeRoundRectCallout">
            <a:avLst>
              <a:gd name="adj1" fmla="val -34362"/>
              <a:gd name="adj2" fmla="val 88955"/>
              <a:gd name="adj3" fmla="val 16667"/>
            </a:avLst>
          </a:prstGeom>
          <a:solidFill>
            <a:schemeClr val="lt1">
              <a:alpha val="49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ÇAMLICA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Köşeleri Yuvarlanmış Dikdörtgen Belirtme Çizgisi 19"/>
          <p:cNvSpPr/>
          <p:nvPr/>
        </p:nvSpPr>
        <p:spPr>
          <a:xfrm>
            <a:off x="7308304" y="2653308"/>
            <a:ext cx="1008112" cy="360040"/>
          </a:xfrm>
          <a:prstGeom prst="wedgeRoundRectCallout">
            <a:avLst>
              <a:gd name="adj1" fmla="val -34362"/>
              <a:gd name="adj2" fmla="val 88955"/>
              <a:gd name="adj3" fmla="val 16667"/>
            </a:avLst>
          </a:prstGeom>
          <a:solidFill>
            <a:schemeClr val="lt1">
              <a:alpha val="49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SAMANDIRA</a:t>
            </a:r>
            <a:endParaRPr lang="tr-T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Yuvarlatılmış Dikdörtgen 20"/>
          <p:cNvSpPr/>
          <p:nvPr/>
        </p:nvSpPr>
        <p:spPr>
          <a:xfrm>
            <a:off x="4549114" y="5589240"/>
            <a:ext cx="2115592" cy="549646"/>
          </a:xfrm>
          <a:prstGeom prst="roundRect">
            <a:avLst/>
          </a:prstGeom>
          <a:solidFill>
            <a:schemeClr val="lt1">
              <a:alpha val="49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7,9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</a:t>
            </a:r>
          </a:p>
          <a:p>
            <a:pPr algn="ctr"/>
            <a:r>
              <a:rPr lang="tr-T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138,112 </a:t>
            </a:r>
            <a:r>
              <a:rPr lang="tr-T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YOGT taşıt/gün</a:t>
            </a:r>
          </a:p>
        </p:txBody>
      </p:sp>
    </p:spTree>
    <p:extLst>
      <p:ext uri="{BB962C8B-B14F-4D97-AF65-F5344CB8AC3E}">
        <p14:creationId xmlns="" xmlns:p14="http://schemas.microsoft.com/office/powerpoint/2010/main" val="37074225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7998175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tr-T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İSTANBUL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KENT İÇİ ULAŞIMIYLA İLGİLİ DEĞERLENDİRMELER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5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tr-TR" sz="2400" dirty="0"/>
              <a:t>V</a:t>
            </a:r>
            <a:r>
              <a:rPr lang="tr-TR" sz="2400" dirty="0" smtClean="0"/>
              <a:t>eriler </a:t>
            </a:r>
            <a:r>
              <a:rPr lang="tr-TR" sz="2400" dirty="0"/>
              <a:t>dikkate alınarak bir değerlendirme yapıldığında, trafik şeridi başına talebin (kullanılan kapasite) anılan yolların hiçbir </a:t>
            </a:r>
            <a:r>
              <a:rPr lang="tr-TR" sz="2400" dirty="0" err="1"/>
              <a:t>segmentinde</a:t>
            </a:r>
            <a:r>
              <a:rPr lang="tr-TR" sz="2400" dirty="0"/>
              <a:t> 1500 taşıt/saat gibi bir değeri aşmadığı gözükmektedir. </a:t>
            </a:r>
            <a:endParaRPr lang="tr-TR" sz="2400" dirty="0" smtClean="0"/>
          </a:p>
          <a:p>
            <a:pPr marL="0" indent="0" algn="just">
              <a:buNone/>
            </a:pPr>
            <a:endParaRPr lang="tr-TR" sz="2400" dirty="0" smtClean="0"/>
          </a:p>
          <a:p>
            <a:pPr marL="0" indent="0" algn="just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Örneğin </a:t>
            </a:r>
            <a:r>
              <a:rPr lang="tr-TR" sz="2400" dirty="0">
                <a:solidFill>
                  <a:srgbClr val="C00000"/>
                </a:solidFill>
              </a:rPr>
              <a:t>en yüksek </a:t>
            </a:r>
            <a:r>
              <a:rPr lang="tr-TR" sz="2400" dirty="0" err="1">
                <a:solidFill>
                  <a:srgbClr val="C00000"/>
                </a:solidFill>
              </a:rPr>
              <a:t>YOGT’ye</a:t>
            </a:r>
            <a:r>
              <a:rPr lang="tr-TR" sz="2400" dirty="0">
                <a:solidFill>
                  <a:srgbClr val="C00000"/>
                </a:solidFill>
              </a:rPr>
              <a:t> sahip olan FSM köprüsü için gerçekleşen değer 220.633’dir. Bu değer her iki yöndeki trafiğin toplamını ifade etmektedir. Yol 4 şeritli olduğuna göre şerit başına günlük trafik yaklaşık 27.650; </a:t>
            </a:r>
            <a:endParaRPr lang="tr-TR" sz="2400" dirty="0" smtClean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tr-TR" sz="2400" dirty="0" smtClean="0"/>
          </a:p>
          <a:p>
            <a:pPr marL="0" indent="0" algn="just">
              <a:buNone/>
            </a:pPr>
            <a:r>
              <a:rPr lang="tr-TR" sz="2400" dirty="0" smtClean="0"/>
              <a:t>Şerit </a:t>
            </a:r>
            <a:r>
              <a:rPr lang="tr-TR" sz="2400" dirty="0"/>
              <a:t>başına saatlik trafik de (akım) yaklaşık 1200 taşıt/saat olarak hesaplanmaktadır. Buna göre, bu yol kesimi için tepe saat trafik akımı, literatürde verildiği gibi %15 fazla alınarak 1400 taşıt/saati geçmeyen bir değer olarak hesaplanır.</a:t>
            </a:r>
          </a:p>
        </p:txBody>
      </p:sp>
      <p:sp>
        <p:nvSpPr>
          <p:cNvPr id="7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25359765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SONUÇ 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 ÖNERİLER: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5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tr-TR" sz="2400" dirty="0"/>
              <a:t>Özelde İstanbul </a:t>
            </a:r>
            <a:r>
              <a:rPr lang="tr-TR" sz="2400" dirty="0" smtClean="0"/>
              <a:t>kent içi </a:t>
            </a:r>
            <a:r>
              <a:rPr lang="tr-TR" sz="2400" dirty="0"/>
              <a:t>ulaşımı sistemine dahil </a:t>
            </a:r>
            <a:r>
              <a:rPr lang="tr-TR" sz="2400" dirty="0" smtClean="0"/>
              <a:t>yol ağı kesimlerinde </a:t>
            </a:r>
            <a:r>
              <a:rPr lang="tr-TR" sz="2400" dirty="0"/>
              <a:t>ölçülen YOGT verileri esas alınarak yapılan değerlendirme sonuçları göstermektedir ki; </a:t>
            </a:r>
            <a:r>
              <a:rPr lang="tr-TR" sz="2400" dirty="0">
                <a:solidFill>
                  <a:srgbClr val="C00000"/>
                </a:solidFill>
              </a:rPr>
              <a:t>bu yolların hiçbir </a:t>
            </a:r>
            <a:r>
              <a:rPr lang="tr-TR" sz="2400" dirty="0" err="1">
                <a:solidFill>
                  <a:srgbClr val="C00000"/>
                </a:solidFill>
              </a:rPr>
              <a:t>segmentinde</a:t>
            </a:r>
            <a:r>
              <a:rPr lang="tr-TR" sz="2400" dirty="0">
                <a:solidFill>
                  <a:srgbClr val="C00000"/>
                </a:solidFill>
              </a:rPr>
              <a:t> trafiğin tıkanma noktasına gelmesini gerektirecek kapasite yetersizliği söz konusu değildir</a:t>
            </a:r>
            <a:r>
              <a:rPr lang="tr-TR" sz="2400" dirty="0" smtClean="0">
                <a:solidFill>
                  <a:srgbClr val="C00000"/>
                </a:solidFill>
              </a:rPr>
              <a:t>.</a:t>
            </a:r>
          </a:p>
          <a:p>
            <a:pPr algn="just">
              <a:buFont typeface="Wingdings" pitchFamily="2" charset="2"/>
              <a:buChar char="q"/>
            </a:pPr>
            <a:r>
              <a:rPr lang="tr-TR" sz="2400" dirty="0" smtClean="0"/>
              <a:t>Bu durumda yapılan incelemeler neticesinde yol ağları üzerinde kapasite kaybına neden olan verilerin incelenmesi ve bir </a:t>
            </a:r>
            <a:r>
              <a:rPr lang="tr-TR" sz="2400" dirty="0" smtClean="0">
                <a:solidFill>
                  <a:srgbClr val="C00000"/>
                </a:solidFill>
              </a:rPr>
              <a:t>AUS mimarisi kurularak</a:t>
            </a:r>
            <a:r>
              <a:rPr lang="tr-TR" sz="2400" dirty="0" smtClean="0"/>
              <a:t>:</a:t>
            </a:r>
          </a:p>
          <a:p>
            <a:pPr algn="just">
              <a:buFont typeface="Courier New" pitchFamily="49" charset="0"/>
              <a:buChar char="o"/>
            </a:pPr>
            <a:r>
              <a:rPr lang="tr-TR" sz="2400" dirty="0" smtClean="0">
                <a:solidFill>
                  <a:srgbClr val="0070C0"/>
                </a:solidFill>
              </a:rPr>
              <a:t>Katılım </a:t>
            </a:r>
            <a:r>
              <a:rPr lang="tr-TR" sz="2400" dirty="0">
                <a:solidFill>
                  <a:srgbClr val="0070C0"/>
                </a:solidFill>
              </a:rPr>
              <a:t>Denetimi, </a:t>
            </a:r>
            <a:endParaRPr lang="tr-TR" sz="2400" dirty="0" smtClean="0">
              <a:solidFill>
                <a:srgbClr val="0070C0"/>
              </a:solidFill>
            </a:endParaRPr>
          </a:p>
          <a:p>
            <a:pPr algn="just">
              <a:buFont typeface="Courier New" pitchFamily="49" charset="0"/>
              <a:buChar char="o"/>
            </a:pPr>
            <a:r>
              <a:rPr lang="tr-TR" sz="2400" dirty="0" smtClean="0">
                <a:solidFill>
                  <a:srgbClr val="0070C0"/>
                </a:solidFill>
              </a:rPr>
              <a:t>Değişken </a:t>
            </a:r>
            <a:r>
              <a:rPr lang="tr-TR" sz="2400" dirty="0">
                <a:solidFill>
                  <a:srgbClr val="0070C0"/>
                </a:solidFill>
              </a:rPr>
              <a:t>Hız Sınırı </a:t>
            </a:r>
            <a:r>
              <a:rPr lang="tr-TR" sz="2400" dirty="0" smtClean="0">
                <a:solidFill>
                  <a:srgbClr val="0070C0"/>
                </a:solidFill>
              </a:rPr>
              <a:t>Denetimi</a:t>
            </a:r>
          </a:p>
          <a:p>
            <a:pPr algn="just">
              <a:buFont typeface="Courier New" pitchFamily="49" charset="0"/>
              <a:buChar char="o"/>
            </a:pPr>
            <a:r>
              <a:rPr lang="tr-TR" sz="2400" dirty="0" smtClean="0">
                <a:solidFill>
                  <a:srgbClr val="0070C0"/>
                </a:solidFill>
              </a:rPr>
              <a:t>Akım </a:t>
            </a:r>
            <a:r>
              <a:rPr lang="tr-TR" sz="2400" dirty="0">
                <a:solidFill>
                  <a:srgbClr val="0070C0"/>
                </a:solidFill>
              </a:rPr>
              <a:t>Yönü Terslenebilir Trafik Şeritlerinin </a:t>
            </a:r>
            <a:r>
              <a:rPr lang="tr-TR" sz="2400" dirty="0" smtClean="0">
                <a:solidFill>
                  <a:srgbClr val="0070C0"/>
                </a:solidFill>
              </a:rPr>
              <a:t>Denetimi</a:t>
            </a:r>
            <a:r>
              <a:rPr lang="tr-TR" sz="2400" dirty="0" smtClean="0"/>
              <a:t>, </a:t>
            </a:r>
            <a:endParaRPr lang="tr-TR" sz="2400" dirty="0" smtClean="0"/>
          </a:p>
          <a:p>
            <a:pPr algn="just">
              <a:buNone/>
            </a:pPr>
            <a:r>
              <a:rPr lang="tr-TR" sz="2400" dirty="0" smtClean="0"/>
              <a:t>gibi </a:t>
            </a:r>
            <a:r>
              <a:rPr lang="tr-TR" sz="2400" dirty="0" smtClean="0"/>
              <a:t>uygulamalara </a:t>
            </a:r>
            <a:r>
              <a:rPr lang="tr-TR" sz="2400" dirty="0" smtClean="0"/>
              <a:t>imkân </a:t>
            </a:r>
            <a:r>
              <a:rPr lang="tr-TR" sz="2400" dirty="0" smtClean="0"/>
              <a:t>sağlanmalıdır.</a:t>
            </a:r>
            <a:endParaRPr lang="tr-TR" sz="2400" dirty="0"/>
          </a:p>
        </p:txBody>
      </p:sp>
      <p:sp>
        <p:nvSpPr>
          <p:cNvPr id="7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40502444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SONUÇ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 ÖNERİLER:</a:t>
            </a: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52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2400" dirty="0" smtClean="0"/>
              <a:t>Buna göre; </a:t>
            </a:r>
          </a:p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Ö</a:t>
            </a:r>
            <a:r>
              <a:rPr lang="tr-TR" sz="2400" dirty="0" smtClean="0">
                <a:solidFill>
                  <a:srgbClr val="C00000"/>
                </a:solidFill>
              </a:rPr>
              <a:t>zellikle </a:t>
            </a:r>
            <a:r>
              <a:rPr lang="tr-TR" sz="2400" dirty="0">
                <a:solidFill>
                  <a:srgbClr val="C00000"/>
                </a:solidFill>
              </a:rPr>
              <a:t>bu yollara </a:t>
            </a:r>
            <a:endParaRPr lang="tr-TR" sz="2400" dirty="0" smtClean="0">
              <a:solidFill>
                <a:srgbClr val="C00000"/>
              </a:solidFill>
            </a:endParaRPr>
          </a:p>
          <a:p>
            <a:pPr algn="just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K</a:t>
            </a:r>
            <a:r>
              <a:rPr lang="tr-TR" sz="2400" dirty="0" smtClean="0">
                <a:solidFill>
                  <a:srgbClr val="C00000"/>
                </a:solidFill>
              </a:rPr>
              <a:t>atılımın </a:t>
            </a:r>
            <a:r>
              <a:rPr lang="tr-TR" sz="2400" dirty="0">
                <a:solidFill>
                  <a:srgbClr val="C00000"/>
                </a:solidFill>
              </a:rPr>
              <a:t>olduğu yol kesimleri ile, </a:t>
            </a:r>
            <a:endParaRPr lang="tr-TR" sz="2400" dirty="0" smtClean="0">
              <a:solidFill>
                <a:srgbClr val="C00000"/>
              </a:solidFill>
            </a:endParaRPr>
          </a:p>
          <a:p>
            <a:pPr algn="just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Ş</a:t>
            </a:r>
            <a:r>
              <a:rPr lang="tr-TR" sz="2400" dirty="0" smtClean="0">
                <a:solidFill>
                  <a:srgbClr val="C00000"/>
                </a:solidFill>
              </a:rPr>
              <a:t>erit </a:t>
            </a:r>
            <a:r>
              <a:rPr lang="tr-TR" sz="2400" dirty="0">
                <a:solidFill>
                  <a:srgbClr val="C00000"/>
                </a:solidFill>
              </a:rPr>
              <a:t>azalmasının olduğu yol kesimleri </a:t>
            </a:r>
            <a:r>
              <a:rPr lang="tr-TR" sz="2400" dirty="0" smtClean="0"/>
              <a:t>dikkate alınarak</a:t>
            </a:r>
            <a:r>
              <a:rPr lang="tr-TR" sz="2400" dirty="0"/>
              <a:t>, </a:t>
            </a:r>
            <a:endParaRPr lang="tr-TR" sz="2400" dirty="0" smtClean="0"/>
          </a:p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2400" dirty="0" smtClean="0">
                <a:solidFill>
                  <a:srgbClr val="0070C0"/>
                </a:solidFill>
              </a:rPr>
              <a:t>yol </a:t>
            </a:r>
            <a:r>
              <a:rPr lang="tr-TR" sz="2400" dirty="0">
                <a:solidFill>
                  <a:srgbClr val="0070C0"/>
                </a:solidFill>
              </a:rPr>
              <a:t>boyu ölçme ve değerlendirme noktaları sağlıklı bir şekilde belirlenmeli ve yolun </a:t>
            </a:r>
            <a:r>
              <a:rPr lang="tr-TR" sz="2400" dirty="0" err="1">
                <a:solidFill>
                  <a:srgbClr val="0070C0"/>
                </a:solidFill>
              </a:rPr>
              <a:t>segmentasyonu</a:t>
            </a:r>
            <a:r>
              <a:rPr lang="tr-TR" sz="2400" dirty="0">
                <a:solidFill>
                  <a:srgbClr val="0070C0"/>
                </a:solidFill>
              </a:rPr>
              <a:t> </a:t>
            </a:r>
            <a:r>
              <a:rPr lang="tr-TR" sz="2400" dirty="0" smtClean="0">
                <a:solidFill>
                  <a:srgbClr val="0070C0"/>
                </a:solidFill>
              </a:rPr>
              <a:t>(yol kesimlerinin yeniden tanımlanması) buna </a:t>
            </a:r>
            <a:r>
              <a:rPr lang="tr-TR" sz="2400" dirty="0">
                <a:solidFill>
                  <a:srgbClr val="0070C0"/>
                </a:solidFill>
              </a:rPr>
              <a:t>göre planlanmalıdır</a:t>
            </a:r>
            <a:r>
              <a:rPr lang="tr-TR" sz="2400" dirty="0" smtClean="0">
                <a:solidFill>
                  <a:srgbClr val="0070C0"/>
                </a:solidFill>
              </a:rPr>
              <a:t>.</a:t>
            </a:r>
            <a:endParaRPr lang="tr-TR" sz="2400" dirty="0">
              <a:solidFill>
                <a:srgbClr val="0070C0"/>
              </a:solidFill>
            </a:endParaRPr>
          </a:p>
        </p:txBody>
      </p:sp>
      <p:sp>
        <p:nvSpPr>
          <p:cNvPr id="7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652012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4177604" cy="496855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Sorun: </a:t>
            </a:r>
            <a:r>
              <a:rPr lang="tr-TR" sz="2400" dirty="0" smtClean="0"/>
              <a:t>Trafik sıkışıklıkları; </a:t>
            </a:r>
          </a:p>
          <a:p>
            <a:pPr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Sonuç:</a:t>
            </a:r>
            <a:r>
              <a:rPr lang="tr-TR" sz="2400" dirty="0" smtClean="0"/>
              <a:t> Karayolu </a:t>
            </a:r>
            <a:r>
              <a:rPr lang="tr-TR" sz="2400" dirty="0" smtClean="0"/>
              <a:t>ulaşımında </a:t>
            </a:r>
            <a:r>
              <a:rPr lang="tr-TR" sz="2400" dirty="0" smtClean="0"/>
              <a:t>kapasite kullanımı ve trafik güvenliğinin azalması.</a:t>
            </a:r>
          </a:p>
          <a:p>
            <a:pPr>
              <a:buNone/>
            </a:pPr>
            <a:endParaRPr lang="tr-TR" sz="2400" dirty="0" smtClean="0"/>
          </a:p>
          <a:p>
            <a:pPr>
              <a:buNone/>
            </a:pPr>
            <a:r>
              <a:rPr lang="tr-TR" sz="2400" dirty="0" smtClean="0"/>
              <a:t>Çözüm için öncelikle </a:t>
            </a:r>
          </a:p>
          <a:p>
            <a:r>
              <a:rPr lang="tr-TR" sz="2400" dirty="0" smtClean="0"/>
              <a:t>Model tabanlı değerlendirmeler </a:t>
            </a:r>
            <a:r>
              <a:rPr lang="tr-TR" sz="2400" dirty="0" smtClean="0"/>
              <a:t>ile </a:t>
            </a:r>
            <a:r>
              <a:rPr lang="tr-TR" sz="2400" dirty="0" smtClean="0"/>
              <a:t>trafik sıkışıklıklarının </a:t>
            </a:r>
            <a:r>
              <a:rPr lang="tr-TR" sz="2400" dirty="0" smtClean="0"/>
              <a:t>nedenleri </a:t>
            </a:r>
            <a:r>
              <a:rPr lang="tr-TR" sz="2400" dirty="0" smtClean="0"/>
              <a:t>analiz </a:t>
            </a:r>
            <a:r>
              <a:rPr lang="tr-TR" sz="2400" dirty="0" smtClean="0"/>
              <a:t>edilmeli,</a:t>
            </a:r>
          </a:p>
          <a:p>
            <a:pPr>
              <a:buNone/>
            </a:pPr>
            <a:endParaRPr lang="tr-TR" sz="2400" dirty="0" smtClean="0"/>
          </a:p>
          <a:p>
            <a:pPr>
              <a:buNone/>
            </a:pPr>
            <a:r>
              <a:rPr lang="tr-TR" sz="2400" dirty="0" smtClean="0"/>
              <a:t>Daha sonra, </a:t>
            </a:r>
            <a:endParaRPr lang="tr-TR" sz="2400" dirty="0" smtClean="0"/>
          </a:p>
          <a:p>
            <a:r>
              <a:rPr lang="tr-TR" sz="2400" dirty="0" smtClean="0"/>
              <a:t>Sıkışıklık </a:t>
            </a:r>
            <a:r>
              <a:rPr lang="tr-TR" sz="2400" dirty="0" smtClean="0"/>
              <a:t>nedenlerini ortadan </a:t>
            </a:r>
            <a:r>
              <a:rPr lang="tr-TR" sz="2400" dirty="0" smtClean="0"/>
              <a:t>kaldıracak teknolojik çözümler geliştirilmelidir.</a:t>
            </a:r>
          </a:p>
          <a:p>
            <a:endParaRPr lang="tr-TR" sz="2400" dirty="0" smtClean="0"/>
          </a:p>
        </p:txBody>
      </p:sp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12093" cy="765654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Sorun, Sonuçları ve Çözümü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D:\03. Ulaşım Planlama\03. Kentsel Sistemler ve Ulaştırma Yönetimi\TEZ ÇALIŞMALARI\AHMET AKBAŞ\materyal\karayol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10" y="1696329"/>
            <a:ext cx="4525508" cy="3676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543191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SONUÇ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 ÖNERİLER:</a:t>
            </a:r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52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2400" dirty="0" smtClean="0"/>
              <a:t>Gerçekte </a:t>
            </a:r>
            <a:r>
              <a:rPr lang="tr-TR" sz="2400" dirty="0"/>
              <a:t>yalnız İstanbul </a:t>
            </a:r>
            <a:r>
              <a:rPr lang="tr-TR" sz="2400" dirty="0" smtClean="0"/>
              <a:t>kent içi </a:t>
            </a:r>
            <a:r>
              <a:rPr lang="tr-TR" sz="2400" dirty="0"/>
              <a:t>ulaşımı için </a:t>
            </a:r>
            <a:r>
              <a:rPr lang="tr-TR" sz="2400" dirty="0" smtClean="0"/>
              <a:t>değil</a:t>
            </a:r>
            <a:r>
              <a:rPr lang="tr-TR" sz="2400" dirty="0" smtClean="0"/>
              <a:t>;</a:t>
            </a:r>
            <a:r>
              <a:rPr lang="tr-TR" sz="2400" dirty="0" smtClean="0"/>
              <a:t> ülkemiz </a:t>
            </a:r>
            <a:r>
              <a:rPr lang="tr-TR" sz="2400" dirty="0"/>
              <a:t>genelinde bütün karayolu kesimleri için de bu anlamda bir değerlendirme çalışması yapılması zorunlu gözükmektedir. </a:t>
            </a:r>
            <a:endParaRPr lang="tr-TR" sz="2400" dirty="0" smtClean="0"/>
          </a:p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Bunun </a:t>
            </a:r>
            <a:r>
              <a:rPr lang="tr-TR" sz="2400" dirty="0">
                <a:solidFill>
                  <a:srgbClr val="C00000"/>
                </a:solidFill>
              </a:rPr>
              <a:t>için gelişmiş ülkelerin en az son 10 yıldan beri başlattıkları gibi bir AUS Strateji Planı ve buna göre </a:t>
            </a:r>
            <a:r>
              <a:rPr lang="tr-TR" sz="2400" dirty="0" smtClean="0">
                <a:solidFill>
                  <a:srgbClr val="C00000"/>
                </a:solidFill>
              </a:rPr>
              <a:t>belirlenerek bir AUS </a:t>
            </a:r>
            <a:r>
              <a:rPr lang="tr-TR" sz="2400" dirty="0">
                <a:solidFill>
                  <a:srgbClr val="C00000"/>
                </a:solidFill>
              </a:rPr>
              <a:t>Master Plan çalışması başlatılmalıdır. </a:t>
            </a:r>
            <a:endParaRPr lang="tr-TR" sz="2400" dirty="0" smtClean="0">
              <a:solidFill>
                <a:srgbClr val="C00000"/>
              </a:solidFill>
            </a:endParaRPr>
          </a:p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2400" dirty="0" smtClean="0">
                <a:solidFill>
                  <a:srgbClr val="0070C0"/>
                </a:solidFill>
              </a:rPr>
              <a:t>AUS uygulamaları, ülke </a:t>
            </a:r>
            <a:r>
              <a:rPr lang="tr-TR" sz="2400" dirty="0">
                <a:solidFill>
                  <a:srgbClr val="0070C0"/>
                </a:solidFill>
              </a:rPr>
              <a:t>genelinde yapılacak bir AUS Sistem Mimarisi çalışması esas alınarak </a:t>
            </a:r>
            <a:r>
              <a:rPr lang="tr-TR" sz="2400" dirty="0" smtClean="0">
                <a:solidFill>
                  <a:srgbClr val="0070C0"/>
                </a:solidFill>
              </a:rPr>
              <a:t>yaygınlaştırılmalıdır</a:t>
            </a:r>
            <a:r>
              <a:rPr lang="tr-TR" sz="2400" dirty="0">
                <a:solidFill>
                  <a:srgbClr val="0070C0"/>
                </a:solidFill>
              </a:rPr>
              <a:t>.</a:t>
            </a:r>
          </a:p>
          <a:p>
            <a:pPr algn="just">
              <a:buFont typeface="Wingdings" pitchFamily="2" charset="2"/>
              <a:buChar char="q"/>
            </a:pPr>
            <a:endParaRPr lang="tr-TR" sz="2400" dirty="0"/>
          </a:p>
        </p:txBody>
      </p:sp>
      <p:sp>
        <p:nvSpPr>
          <p:cNvPr id="7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652012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52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endParaRPr lang="tr-TR" sz="2400" dirty="0" smtClean="0"/>
          </a:p>
          <a:p>
            <a:pPr algn="just">
              <a:buNone/>
            </a:pPr>
            <a:r>
              <a:rPr lang="tr-TR" sz="5400" dirty="0" smtClean="0"/>
              <a:t>               </a:t>
            </a:r>
            <a:r>
              <a:rPr lang="tr-TR" sz="5400" dirty="0" smtClean="0">
                <a:solidFill>
                  <a:srgbClr val="0070C0"/>
                </a:solidFill>
              </a:rPr>
              <a:t>TEŞEKKÜRLER….</a:t>
            </a:r>
            <a:endParaRPr lang="tr-TR" sz="5400" dirty="0">
              <a:solidFill>
                <a:srgbClr val="0070C0"/>
              </a:solidFill>
            </a:endParaRPr>
          </a:p>
        </p:txBody>
      </p:sp>
      <p:sp>
        <p:nvSpPr>
          <p:cNvPr id="11" name="Metin kutusu 4"/>
          <p:cNvSpPr txBox="1"/>
          <p:nvPr/>
        </p:nvSpPr>
        <p:spPr>
          <a:xfrm>
            <a:off x="2935996" y="4286256"/>
            <a:ext cx="327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Prof.Dr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Ahmet 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Akbaş</a:t>
            </a:r>
          </a:p>
          <a:p>
            <a:pPr algn="ctr"/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Yalova Üniversitesi </a:t>
            </a:r>
            <a:endParaRPr lang="tr-TR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Bilgisayar </a:t>
            </a:r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Mühendisliği Bölümü</a:t>
            </a:r>
          </a:p>
          <a:p>
            <a:pPr algn="ctr"/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ahmedakbas@gmail.com</a:t>
            </a:r>
          </a:p>
        </p:txBody>
      </p:sp>
    </p:spTree>
    <p:extLst>
      <p:ext uri="{BB962C8B-B14F-4D97-AF65-F5344CB8AC3E}">
        <p14:creationId xmlns="" xmlns:p14="http://schemas.microsoft.com/office/powerpoint/2010/main" val="1652012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2857496"/>
            <a:ext cx="8606760" cy="3500462"/>
          </a:xfrm>
        </p:spPr>
        <p:txBody>
          <a:bodyPr>
            <a:normAutofit/>
          </a:bodyPr>
          <a:lstStyle/>
          <a:p>
            <a:endParaRPr lang="tr-TR" sz="2400" b="1" dirty="0" smtClean="0"/>
          </a:p>
          <a:p>
            <a:pPr>
              <a:buNone/>
            </a:pPr>
            <a:r>
              <a:rPr lang="tr-TR" sz="2400" b="1" dirty="0" err="1" smtClean="0"/>
              <a:t>Makroskopik</a:t>
            </a:r>
            <a:r>
              <a:rPr lang="tr-TR" sz="2400" b="1" dirty="0" smtClean="0"/>
              <a:t> </a:t>
            </a:r>
            <a:r>
              <a:rPr lang="tr-TR" sz="2400" b="1" dirty="0" smtClean="0"/>
              <a:t>Akım </a:t>
            </a:r>
            <a:r>
              <a:rPr lang="tr-TR" sz="2400" b="1" dirty="0" smtClean="0"/>
              <a:t>Parametreleri : </a:t>
            </a:r>
            <a:r>
              <a:rPr lang="tr-TR" sz="2400" b="1" dirty="0" smtClean="0">
                <a:solidFill>
                  <a:srgbClr val="C00000"/>
                </a:solidFill>
              </a:rPr>
              <a:t>akım</a:t>
            </a:r>
            <a:r>
              <a:rPr lang="tr-TR" sz="2400" b="1" dirty="0" smtClean="0"/>
              <a:t> (</a:t>
            </a:r>
            <a:r>
              <a:rPr lang="tr-TR" sz="2400" b="1" i="1" dirty="0" smtClean="0"/>
              <a:t>q</a:t>
            </a:r>
            <a:r>
              <a:rPr lang="tr-TR" sz="2400" b="1" dirty="0" smtClean="0"/>
              <a:t>), </a:t>
            </a:r>
            <a:r>
              <a:rPr lang="tr-TR" sz="2400" b="1" dirty="0" smtClean="0">
                <a:solidFill>
                  <a:srgbClr val="C00000"/>
                </a:solidFill>
              </a:rPr>
              <a:t>yoğunluk</a:t>
            </a:r>
            <a:r>
              <a:rPr lang="tr-TR" sz="2400" b="1" dirty="0" smtClean="0"/>
              <a:t> (</a:t>
            </a:r>
            <a:r>
              <a:rPr lang="tr-TR" sz="2400" b="1" i="1" dirty="0" smtClean="0">
                <a:sym typeface="Symbol"/>
              </a:rPr>
              <a:t></a:t>
            </a:r>
            <a:r>
              <a:rPr lang="tr-TR" sz="2400" b="1" dirty="0" smtClean="0"/>
              <a:t>), </a:t>
            </a:r>
            <a:r>
              <a:rPr lang="tr-TR" sz="2400" b="1" dirty="0" smtClean="0">
                <a:solidFill>
                  <a:srgbClr val="C00000"/>
                </a:solidFill>
              </a:rPr>
              <a:t>akım </a:t>
            </a:r>
            <a:r>
              <a:rPr lang="tr-TR" sz="2400" b="1" dirty="0" smtClean="0">
                <a:solidFill>
                  <a:srgbClr val="C00000"/>
                </a:solidFill>
              </a:rPr>
              <a:t>hızı</a:t>
            </a:r>
            <a:r>
              <a:rPr lang="tr-TR" sz="2400" b="1" dirty="0" smtClean="0"/>
              <a:t> </a:t>
            </a:r>
            <a:r>
              <a:rPr lang="tr-TR" sz="2400" b="1" dirty="0" smtClean="0"/>
              <a:t>(</a:t>
            </a:r>
            <a:r>
              <a:rPr lang="tr-TR" sz="2400" b="1" i="1" dirty="0" smtClean="0"/>
              <a:t>v</a:t>
            </a:r>
            <a:r>
              <a:rPr lang="tr-TR" sz="2400" b="1" dirty="0" smtClean="0"/>
              <a:t>) arasında yolun </a:t>
            </a:r>
            <a:r>
              <a:rPr lang="tr-TR" sz="2400" b="1" dirty="0" smtClean="0"/>
              <a:t>herhangi bir konumunda ve herhangi bir </a:t>
            </a:r>
            <a:r>
              <a:rPr lang="tr-TR" sz="2400" b="1" dirty="0" smtClean="0"/>
              <a:t>anda geçerli olan ilişki modelleri</a:t>
            </a:r>
            <a:r>
              <a:rPr lang="tr-TR" sz="2400" dirty="0" smtClean="0"/>
              <a:t>:</a:t>
            </a:r>
            <a:endParaRPr lang="tr-TR" sz="2400" b="1" dirty="0" smtClean="0"/>
          </a:p>
          <a:p>
            <a:pPr>
              <a:buNone/>
            </a:pPr>
            <a:r>
              <a:rPr lang="tr-TR" sz="2400" i="1" dirty="0" smtClean="0"/>
              <a:t>                                     </a:t>
            </a:r>
          </a:p>
          <a:p>
            <a:pPr>
              <a:buNone/>
            </a:pPr>
            <a:r>
              <a:rPr lang="tr-TR" sz="2400" i="1" dirty="0" smtClean="0"/>
              <a:t> </a:t>
            </a:r>
            <a:r>
              <a:rPr lang="tr-TR" sz="2400" i="1" dirty="0" smtClean="0"/>
              <a:t>                                     q</a:t>
            </a:r>
            <a:r>
              <a:rPr lang="tr-TR" sz="2400" dirty="0" smtClean="0"/>
              <a:t>(</a:t>
            </a:r>
            <a:r>
              <a:rPr lang="tr-TR" sz="2400" i="1" dirty="0" smtClean="0"/>
              <a:t>x</a:t>
            </a:r>
            <a:r>
              <a:rPr lang="tr-TR" sz="2400" dirty="0" smtClean="0"/>
              <a:t>,</a:t>
            </a:r>
            <a:r>
              <a:rPr lang="tr-TR" sz="2400" i="1" dirty="0" smtClean="0"/>
              <a:t>t</a:t>
            </a:r>
            <a:r>
              <a:rPr lang="tr-TR" sz="2400" dirty="0" smtClean="0"/>
              <a:t>) = </a:t>
            </a:r>
            <a:r>
              <a:rPr lang="tr-TR" sz="2400" i="1" dirty="0" smtClean="0">
                <a:sym typeface="Symbol"/>
              </a:rPr>
              <a:t></a:t>
            </a:r>
            <a:r>
              <a:rPr lang="tr-TR" sz="2400" dirty="0" smtClean="0"/>
              <a:t>(</a:t>
            </a:r>
            <a:r>
              <a:rPr lang="tr-TR" sz="2400" i="1" dirty="0" smtClean="0"/>
              <a:t>x</a:t>
            </a:r>
            <a:r>
              <a:rPr lang="tr-TR" sz="2400" dirty="0" smtClean="0"/>
              <a:t>,</a:t>
            </a:r>
            <a:r>
              <a:rPr lang="tr-TR" sz="2400" i="1" dirty="0" smtClean="0"/>
              <a:t>t</a:t>
            </a:r>
            <a:r>
              <a:rPr lang="tr-TR" sz="2400" dirty="0" smtClean="0"/>
              <a:t>) * </a:t>
            </a:r>
            <a:r>
              <a:rPr lang="tr-TR" sz="2400" i="1" dirty="0" smtClean="0"/>
              <a:t>v</a:t>
            </a:r>
            <a:r>
              <a:rPr lang="tr-TR" sz="2400" dirty="0" smtClean="0"/>
              <a:t>(</a:t>
            </a:r>
            <a:r>
              <a:rPr lang="tr-TR" sz="2400" i="1" dirty="0" smtClean="0"/>
              <a:t>x</a:t>
            </a:r>
            <a:r>
              <a:rPr lang="tr-TR" sz="2400" dirty="0" smtClean="0"/>
              <a:t>,</a:t>
            </a:r>
            <a:r>
              <a:rPr lang="tr-TR" sz="2400" i="1" dirty="0" smtClean="0"/>
              <a:t>t</a:t>
            </a:r>
            <a:r>
              <a:rPr lang="tr-TR" sz="2400" dirty="0" smtClean="0"/>
              <a:t>)  </a:t>
            </a:r>
          </a:p>
          <a:p>
            <a:pPr>
              <a:buNone/>
            </a:pPr>
            <a:endParaRPr lang="tr-TR" sz="2400" dirty="0" smtClean="0"/>
          </a:p>
        </p:txBody>
      </p:sp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712159" cy="765654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Sorunun Nedenlerinin Tespiti ve Çözüm Önerileri için Model Tabanlı Analizler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355600" y="1428736"/>
          <a:ext cx="8382000" cy="1511300"/>
        </p:xfrm>
        <a:graphic>
          <a:graphicData uri="http://schemas.openxmlformats.org/presentationml/2006/ole">
            <p:oleObj spid="_x0000_s25602" r:id="rId3" imgW="6204204" imgH="1194816" progId="Visio.Drawing.11">
              <p:embed/>
            </p:oleObj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2928926" y="5603800"/>
          <a:ext cx="2500330" cy="539844"/>
        </p:xfrm>
        <a:graphic>
          <a:graphicData uri="http://schemas.openxmlformats.org/presentationml/2006/ole">
            <p:oleObj spid="_x0000_s25603" name="Equation" r:id="rId4" imgW="1117440" imgH="2412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43191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357298"/>
            <a:ext cx="8606760" cy="1000132"/>
          </a:xfrm>
        </p:spPr>
        <p:txBody>
          <a:bodyPr>
            <a:normAutofit fontScale="55000" lnSpcReduction="20000"/>
          </a:bodyPr>
          <a:lstStyle/>
          <a:p>
            <a:endParaRPr lang="tr-TR" sz="2400" b="1" dirty="0" smtClean="0"/>
          </a:p>
          <a:p>
            <a:pPr algn="ctr">
              <a:buNone/>
            </a:pPr>
            <a:r>
              <a:rPr lang="tr-TR" sz="3800" b="1" i="1" dirty="0" smtClean="0"/>
              <a:t>v=f</a:t>
            </a:r>
            <a:r>
              <a:rPr lang="tr-TR" sz="3800" b="1" dirty="0" smtClean="0"/>
              <a:t>(</a:t>
            </a:r>
            <a:r>
              <a:rPr lang="tr-TR" sz="3800" b="1" i="1" dirty="0" smtClean="0">
                <a:sym typeface="Symbol"/>
              </a:rPr>
              <a:t></a:t>
            </a:r>
            <a:r>
              <a:rPr lang="tr-TR" sz="3800" b="1" dirty="0" smtClean="0"/>
              <a:t>)</a:t>
            </a:r>
            <a:r>
              <a:rPr lang="tr-TR" sz="3800" b="1" i="1" dirty="0" smtClean="0"/>
              <a:t>, q=f</a:t>
            </a:r>
            <a:r>
              <a:rPr lang="tr-TR" sz="3800" b="1" dirty="0" smtClean="0"/>
              <a:t>(</a:t>
            </a:r>
            <a:r>
              <a:rPr lang="tr-TR" sz="3800" b="1" i="1" dirty="0" smtClean="0">
                <a:sym typeface="Symbol"/>
              </a:rPr>
              <a:t></a:t>
            </a:r>
            <a:r>
              <a:rPr lang="tr-TR" sz="3800" b="1" dirty="0" smtClean="0"/>
              <a:t>), </a:t>
            </a:r>
            <a:r>
              <a:rPr lang="tr-TR" sz="3800" b="1" i="1" dirty="0" smtClean="0"/>
              <a:t>q=f</a:t>
            </a:r>
            <a:r>
              <a:rPr lang="tr-TR" sz="3800" b="1" dirty="0" smtClean="0"/>
              <a:t>(</a:t>
            </a:r>
            <a:r>
              <a:rPr lang="tr-TR" sz="3800" b="1" i="1" dirty="0" smtClean="0"/>
              <a:t>v</a:t>
            </a:r>
            <a:r>
              <a:rPr lang="tr-TR" sz="3800" b="1" dirty="0" smtClean="0"/>
              <a:t>) </a:t>
            </a:r>
            <a:r>
              <a:rPr lang="tr-TR" sz="3800" b="1" dirty="0" smtClean="0"/>
              <a:t>ilişkilerinin grafiksel gösterilimi ve yorumları:</a:t>
            </a:r>
            <a:endParaRPr lang="tr-TR" sz="3800" b="1" dirty="0" smtClean="0"/>
          </a:p>
          <a:p>
            <a:pPr>
              <a:buNone/>
            </a:pPr>
            <a:r>
              <a:rPr lang="tr-TR" sz="2400" i="1" dirty="0" smtClean="0"/>
              <a:t>                                     </a:t>
            </a:r>
          </a:p>
          <a:p>
            <a:pPr>
              <a:buNone/>
            </a:pPr>
            <a:r>
              <a:rPr lang="tr-TR" sz="2400" i="1" dirty="0" smtClean="0"/>
              <a:t> </a:t>
            </a:r>
            <a:r>
              <a:rPr lang="tr-TR" sz="2400" i="1" dirty="0" smtClean="0"/>
              <a:t>                                </a:t>
            </a:r>
            <a:r>
              <a:rPr lang="tr-TR" sz="2400" dirty="0" smtClean="0"/>
              <a:t>  </a:t>
            </a:r>
          </a:p>
          <a:p>
            <a:pPr>
              <a:buNone/>
            </a:pPr>
            <a:endParaRPr lang="tr-TR" sz="2400" dirty="0" smtClean="0"/>
          </a:p>
        </p:txBody>
      </p:sp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712159" cy="765654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Sorunun Nedenlerinin Tespiti ve Çözüm Önerileri için Model Tabanlı Analizler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1905016" y="2571744"/>
          <a:ext cx="4953000" cy="3149600"/>
        </p:xfrm>
        <a:graphic>
          <a:graphicData uri="http://schemas.openxmlformats.org/presentationml/2006/ole">
            <p:oleObj spid="_x0000_s26629" r:id="rId3" imgW="4375903" imgH="2751577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5431910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Metin kutusu 59"/>
          <p:cNvSpPr txBox="1"/>
          <p:nvPr/>
        </p:nvSpPr>
        <p:spPr>
          <a:xfrm>
            <a:off x="7032085" y="918245"/>
            <a:ext cx="2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tr-TR" sz="1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tr-TR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3600 taşıt/saat</a:t>
            </a:r>
            <a:endParaRPr lang="tr-TR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Metin kutusu 58"/>
          <p:cNvSpPr txBox="1"/>
          <p:nvPr/>
        </p:nvSpPr>
        <p:spPr>
          <a:xfrm>
            <a:off x="5197214" y="927770"/>
            <a:ext cx="2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tr-TR" sz="1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tr-TR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2000 taşıt/saat</a:t>
            </a:r>
            <a:endParaRPr lang="tr-TR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Tabanlı Değerlendirmeler:</a:t>
            </a:r>
          </a:p>
        </p:txBody>
      </p:sp>
      <p:grpSp>
        <p:nvGrpSpPr>
          <p:cNvPr id="6" name="Grup 6"/>
          <p:cNvGrpSpPr/>
          <p:nvPr/>
        </p:nvGrpSpPr>
        <p:grpSpPr>
          <a:xfrm>
            <a:off x="0" y="1412776"/>
            <a:ext cx="9150532" cy="1296144"/>
            <a:chOff x="216024" y="1268760"/>
            <a:chExt cx="8676456" cy="1440160"/>
          </a:xfrm>
        </p:grpSpPr>
        <p:sp>
          <p:nvSpPr>
            <p:cNvPr id="3" name="Dikdörtgen 2"/>
            <p:cNvSpPr/>
            <p:nvPr/>
          </p:nvSpPr>
          <p:spPr>
            <a:xfrm>
              <a:off x="216024" y="1268760"/>
              <a:ext cx="8676456" cy="144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" name="Düz Bağlayıcı 4"/>
            <p:cNvCxnSpPr/>
            <p:nvPr/>
          </p:nvCxnSpPr>
          <p:spPr>
            <a:xfrm>
              <a:off x="216024" y="1268760"/>
              <a:ext cx="86764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>
            <a:xfrm>
              <a:off x="216024" y="2708920"/>
              <a:ext cx="86764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>
              <a:off x="216024" y="2002185"/>
              <a:ext cx="8676456" cy="0"/>
            </a:xfrm>
            <a:prstGeom prst="line">
              <a:avLst/>
            </a:prstGeom>
            <a:ln>
              <a:prstDash val="lg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İçerik Yer Tutucusu 2"/>
          <p:cNvSpPr>
            <a:spLocks noGrp="1"/>
          </p:cNvSpPr>
          <p:nvPr>
            <p:ph idx="1"/>
          </p:nvPr>
        </p:nvSpPr>
        <p:spPr>
          <a:xfrm>
            <a:off x="216024" y="3429769"/>
            <a:ext cx="4104456" cy="230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tr-T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= 100 km/</a:t>
            </a:r>
            <a:r>
              <a:rPr lang="tr-T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endParaRPr lang="tr-T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Yoğunluk	= 40 taşıt/ km</a:t>
            </a:r>
          </a:p>
          <a:p>
            <a:pPr marL="0" indent="0">
              <a:buNone/>
            </a:pPr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Takip aralığı	= 15 m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Metin kutusu 31"/>
          <p:cNvSpPr txBox="1"/>
          <p:nvPr/>
        </p:nvSpPr>
        <p:spPr>
          <a:xfrm>
            <a:off x="5194926" y="923796"/>
            <a:ext cx="2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tr-T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2000 taşıt/saat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Metin kutusu 32"/>
          <p:cNvSpPr txBox="1"/>
          <p:nvPr/>
        </p:nvSpPr>
        <p:spPr>
          <a:xfrm>
            <a:off x="1544992" y="2852936"/>
            <a:ext cx="148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Durum:</a:t>
            </a:r>
            <a:endParaRPr lang="tr-TR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İçerik Yer Tutucusu 2"/>
          <p:cNvSpPr txBox="1">
            <a:spLocks/>
          </p:cNvSpPr>
          <p:nvPr/>
        </p:nvSpPr>
        <p:spPr>
          <a:xfrm>
            <a:off x="4808874" y="3429769"/>
            <a:ext cx="4104456" cy="2303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tr-TR" dirty="0" smtClean="0"/>
              <a:t>V</a:t>
            </a:r>
            <a:r>
              <a:rPr lang="tr-TR" sz="1400" dirty="0" smtClean="0"/>
              <a:t>0</a:t>
            </a:r>
            <a:r>
              <a:rPr lang="tr-TR" dirty="0" smtClean="0"/>
              <a:t>		= </a:t>
            </a:r>
            <a:r>
              <a:rPr lang="tr-TR" dirty="0"/>
              <a:t>100 </a:t>
            </a:r>
            <a:r>
              <a:rPr lang="tr-TR" dirty="0" smtClean="0"/>
              <a:t>km/</a:t>
            </a:r>
            <a:r>
              <a:rPr lang="tr-TR" dirty="0" err="1" smtClean="0"/>
              <a:t>sa</a:t>
            </a:r>
            <a:endParaRPr lang="tr-TR" dirty="0" smtClean="0"/>
          </a:p>
          <a:p>
            <a:r>
              <a:rPr lang="tr-TR" dirty="0" smtClean="0"/>
              <a:t>Yoğunluk	= 72 taşıt/km</a:t>
            </a:r>
          </a:p>
          <a:p>
            <a:r>
              <a:rPr lang="tr-TR" dirty="0" smtClean="0"/>
              <a:t>Takip aralığı	= 10 m</a:t>
            </a:r>
            <a:endParaRPr lang="tr-TR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6009488" y="2852936"/>
            <a:ext cx="1808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Durum:</a:t>
            </a:r>
            <a:endParaRPr lang="tr-TR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Metin kutusu 35"/>
          <p:cNvSpPr txBox="1"/>
          <p:nvPr/>
        </p:nvSpPr>
        <p:spPr>
          <a:xfrm>
            <a:off x="7029797" y="914271"/>
            <a:ext cx="2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tr-T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3600 taşıt/saat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up 36"/>
          <p:cNvGrpSpPr/>
          <p:nvPr/>
        </p:nvGrpSpPr>
        <p:grpSpPr>
          <a:xfrm>
            <a:off x="515112" y="1566317"/>
            <a:ext cx="8455088" cy="1036578"/>
            <a:chOff x="293376" y="1556792"/>
            <a:chExt cx="8455088" cy="1036578"/>
          </a:xfrm>
        </p:grpSpPr>
        <p:sp>
          <p:nvSpPr>
            <p:cNvPr id="38" name="Yuvarlatılmış Dikdörtgen 37"/>
            <p:cNvSpPr/>
            <p:nvPr/>
          </p:nvSpPr>
          <p:spPr>
            <a:xfrm>
              <a:off x="46754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9" name="Yuvarlatılmış Dikdörtgen 38"/>
            <p:cNvSpPr/>
            <p:nvPr/>
          </p:nvSpPr>
          <p:spPr>
            <a:xfrm>
              <a:off x="1475656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0" name="Yuvarlatılmış Dikdörtgen 39"/>
            <p:cNvSpPr/>
            <p:nvPr/>
          </p:nvSpPr>
          <p:spPr>
            <a:xfrm>
              <a:off x="2699792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1" name="Yuvarlatılmış Dikdörtgen 40"/>
            <p:cNvSpPr/>
            <p:nvPr/>
          </p:nvSpPr>
          <p:spPr>
            <a:xfrm>
              <a:off x="3878266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2" name="Yuvarlatılmış Dikdörtgen 41"/>
            <p:cNvSpPr/>
            <p:nvPr/>
          </p:nvSpPr>
          <p:spPr>
            <a:xfrm>
              <a:off x="4932040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3" name="Yuvarlatılmış Dikdörtgen 42"/>
            <p:cNvSpPr/>
            <p:nvPr/>
          </p:nvSpPr>
          <p:spPr>
            <a:xfrm>
              <a:off x="5940152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4" name="Yuvarlatılmış Dikdörtgen 43"/>
            <p:cNvSpPr/>
            <p:nvPr/>
          </p:nvSpPr>
          <p:spPr>
            <a:xfrm>
              <a:off x="709830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Yuvarlatılmış Dikdörtgen 44"/>
            <p:cNvSpPr/>
            <p:nvPr/>
          </p:nvSpPr>
          <p:spPr>
            <a:xfrm>
              <a:off x="802838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Yuvarlatılmış Dikdörtgen 45"/>
            <p:cNvSpPr/>
            <p:nvPr/>
          </p:nvSpPr>
          <p:spPr>
            <a:xfrm>
              <a:off x="29337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7" name="Yuvarlatılmış Dikdörtgen 46"/>
            <p:cNvSpPr/>
            <p:nvPr/>
          </p:nvSpPr>
          <p:spPr>
            <a:xfrm>
              <a:off x="1301488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Yuvarlatılmış Dikdörtgen 47"/>
            <p:cNvSpPr/>
            <p:nvPr/>
          </p:nvSpPr>
          <p:spPr>
            <a:xfrm>
              <a:off x="2525624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Yuvarlatılmış Dikdörtgen 48"/>
            <p:cNvSpPr/>
            <p:nvPr/>
          </p:nvSpPr>
          <p:spPr>
            <a:xfrm>
              <a:off x="3704098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Yuvarlatılmış Dikdörtgen 49"/>
            <p:cNvSpPr/>
            <p:nvPr/>
          </p:nvSpPr>
          <p:spPr>
            <a:xfrm>
              <a:off x="4757872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Yuvarlatılmış Dikdörtgen 50"/>
            <p:cNvSpPr/>
            <p:nvPr/>
          </p:nvSpPr>
          <p:spPr>
            <a:xfrm>
              <a:off x="5765984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Yuvarlatılmış Dikdörtgen 51"/>
            <p:cNvSpPr/>
            <p:nvPr/>
          </p:nvSpPr>
          <p:spPr>
            <a:xfrm>
              <a:off x="692413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3" name="Yuvarlatılmış Dikdörtgen 52"/>
            <p:cNvSpPr/>
            <p:nvPr/>
          </p:nvSpPr>
          <p:spPr>
            <a:xfrm>
              <a:off x="785421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9" name="Grup 57"/>
          <p:cNvGrpSpPr/>
          <p:nvPr/>
        </p:nvGrpSpPr>
        <p:grpSpPr>
          <a:xfrm>
            <a:off x="177136" y="1556792"/>
            <a:ext cx="8794412" cy="1036578"/>
            <a:chOff x="467544" y="-2144082"/>
            <a:chExt cx="8794412" cy="1036578"/>
          </a:xfrm>
        </p:grpSpPr>
        <p:sp>
          <p:nvSpPr>
            <p:cNvPr id="10" name="Yuvarlatılmış Dikdörtgen 9"/>
            <p:cNvSpPr/>
            <p:nvPr/>
          </p:nvSpPr>
          <p:spPr>
            <a:xfrm>
              <a:off x="641712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Yuvarlatılmış Dikdörtgen 15"/>
            <p:cNvSpPr/>
            <p:nvPr/>
          </p:nvSpPr>
          <p:spPr>
            <a:xfrm>
              <a:off x="1506949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Yuvarlatılmış Dikdörtgen 16"/>
            <p:cNvSpPr/>
            <p:nvPr/>
          </p:nvSpPr>
          <p:spPr>
            <a:xfrm>
              <a:off x="2359610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Yuvarlatılmış Dikdörtgen 17"/>
            <p:cNvSpPr/>
            <p:nvPr/>
          </p:nvSpPr>
          <p:spPr>
            <a:xfrm>
              <a:off x="3301845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Yuvarlatılmış Dikdörtgen 18"/>
            <p:cNvSpPr/>
            <p:nvPr/>
          </p:nvSpPr>
          <p:spPr>
            <a:xfrm>
              <a:off x="4220383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Yuvarlatılmış Dikdörtgen 19"/>
            <p:cNvSpPr/>
            <p:nvPr/>
          </p:nvSpPr>
          <p:spPr>
            <a:xfrm>
              <a:off x="5102045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Yuvarlatılmış Dikdörtgen 20"/>
            <p:cNvSpPr/>
            <p:nvPr/>
          </p:nvSpPr>
          <p:spPr>
            <a:xfrm>
              <a:off x="5951229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Yuvarlatılmış Dikdörtgen 21"/>
            <p:cNvSpPr/>
            <p:nvPr/>
          </p:nvSpPr>
          <p:spPr>
            <a:xfrm>
              <a:off x="6830237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Yuvarlatılmış Dikdörtgen 22"/>
            <p:cNvSpPr/>
            <p:nvPr/>
          </p:nvSpPr>
          <p:spPr>
            <a:xfrm>
              <a:off x="467544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Yuvarlatılmış Dikdörtgen 23"/>
            <p:cNvSpPr/>
            <p:nvPr/>
          </p:nvSpPr>
          <p:spPr>
            <a:xfrm>
              <a:off x="1332781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Yuvarlatılmış Dikdörtgen 24"/>
            <p:cNvSpPr/>
            <p:nvPr/>
          </p:nvSpPr>
          <p:spPr>
            <a:xfrm>
              <a:off x="2185442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Yuvarlatılmış Dikdörtgen 25"/>
            <p:cNvSpPr/>
            <p:nvPr/>
          </p:nvSpPr>
          <p:spPr>
            <a:xfrm>
              <a:off x="3127677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4046215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Yuvarlatılmış Dikdörtgen 27"/>
            <p:cNvSpPr/>
            <p:nvPr/>
          </p:nvSpPr>
          <p:spPr>
            <a:xfrm>
              <a:off x="4927877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Yuvarlatılmış Dikdörtgen 28"/>
            <p:cNvSpPr/>
            <p:nvPr/>
          </p:nvSpPr>
          <p:spPr>
            <a:xfrm>
              <a:off x="5791973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0" name="Yuvarlatılmış Dikdörtgen 29"/>
            <p:cNvSpPr/>
            <p:nvPr/>
          </p:nvSpPr>
          <p:spPr>
            <a:xfrm>
              <a:off x="6656069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Yuvarlatılmış Dikdörtgen 53"/>
            <p:cNvSpPr/>
            <p:nvPr/>
          </p:nvSpPr>
          <p:spPr>
            <a:xfrm>
              <a:off x="7680080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Yuvarlatılmış Dikdörtgen 54"/>
            <p:cNvSpPr/>
            <p:nvPr/>
          </p:nvSpPr>
          <p:spPr>
            <a:xfrm>
              <a:off x="7505912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6" name="Yuvarlatılmış Dikdörtgen 55"/>
            <p:cNvSpPr/>
            <p:nvPr/>
          </p:nvSpPr>
          <p:spPr>
            <a:xfrm>
              <a:off x="8541876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7" name="Yuvarlatılmış Dikdörtgen 56"/>
            <p:cNvSpPr/>
            <p:nvPr/>
          </p:nvSpPr>
          <p:spPr>
            <a:xfrm>
              <a:off x="8367708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4" name="Metin kutusu 3"/>
          <p:cNvSpPr txBox="1"/>
          <p:nvPr/>
        </p:nvSpPr>
        <p:spPr>
          <a:xfrm>
            <a:off x="216024" y="5099136"/>
            <a:ext cx="869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Ortalama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taşıt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boyu 5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metre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olsa;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araçlar arası takip mesafesi 1. durumda 20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metre.</a:t>
            </a:r>
          </a:p>
          <a:p>
            <a:pPr algn="just">
              <a:buFont typeface="Arial" charset="0"/>
              <a:buChar char="•"/>
            </a:pP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kapasitesinin %25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arttırılabilse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 yerine 2500 araç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geçirilebilir. </a:t>
            </a:r>
          </a:p>
          <a:p>
            <a:pPr algn="just">
              <a:buFont typeface="Arial" charset="0"/>
              <a:buChar char="•"/>
            </a:pP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Bunun için yoğunluk 50 taşıt/km olmalı, takip mesafesi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 metreye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düşürülmelidir.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31019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33" grpId="0"/>
      <p:bldP spid="34" grpId="0"/>
      <p:bldP spid="35" grpId="0"/>
      <p:bldP spid="3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Tabanlı Değerlendirmeler:</a:t>
            </a:r>
          </a:p>
        </p:txBody>
      </p:sp>
      <p:grpSp>
        <p:nvGrpSpPr>
          <p:cNvPr id="6" name="Grup 6"/>
          <p:cNvGrpSpPr/>
          <p:nvPr/>
        </p:nvGrpSpPr>
        <p:grpSpPr>
          <a:xfrm>
            <a:off x="0" y="1412776"/>
            <a:ext cx="9150532" cy="1296144"/>
            <a:chOff x="216024" y="1268760"/>
            <a:chExt cx="8676456" cy="1440160"/>
          </a:xfrm>
        </p:grpSpPr>
        <p:sp>
          <p:nvSpPr>
            <p:cNvPr id="3" name="Dikdörtgen 2"/>
            <p:cNvSpPr/>
            <p:nvPr/>
          </p:nvSpPr>
          <p:spPr>
            <a:xfrm>
              <a:off x="216024" y="1268760"/>
              <a:ext cx="8676456" cy="144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" name="Düz Bağlayıcı 4"/>
            <p:cNvCxnSpPr/>
            <p:nvPr/>
          </p:nvCxnSpPr>
          <p:spPr>
            <a:xfrm>
              <a:off x="216024" y="1268760"/>
              <a:ext cx="86764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>
            <a:xfrm>
              <a:off x="216024" y="2708920"/>
              <a:ext cx="86764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>
              <a:off x="216024" y="2002185"/>
              <a:ext cx="8676456" cy="0"/>
            </a:xfrm>
            <a:prstGeom prst="line">
              <a:avLst/>
            </a:prstGeom>
            <a:ln>
              <a:prstDash val="lg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İçerik Yer Tutucusu 2"/>
          <p:cNvSpPr>
            <a:spLocks noGrp="1"/>
          </p:cNvSpPr>
          <p:nvPr>
            <p:ph idx="1"/>
          </p:nvPr>
        </p:nvSpPr>
        <p:spPr>
          <a:xfrm>
            <a:off x="216024" y="2786058"/>
            <a:ext cx="8642256" cy="3643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r-TR" sz="2400" dirty="0" smtClean="0"/>
              <a:t>Trafik </a:t>
            </a:r>
            <a:r>
              <a:rPr lang="tr-TR" sz="2400" dirty="0" smtClean="0"/>
              <a:t>sıkışıklığının belirlenmesi için esas alınacak parametre, </a:t>
            </a:r>
            <a:r>
              <a:rPr lang="tr-TR" sz="2400" dirty="0" smtClean="0">
                <a:solidFill>
                  <a:srgbClr val="C00000"/>
                </a:solidFill>
              </a:rPr>
              <a:t>yoğunluk</a:t>
            </a:r>
            <a:r>
              <a:rPr lang="tr-TR" sz="2400" dirty="0" smtClean="0"/>
              <a:t> </a:t>
            </a:r>
            <a:r>
              <a:rPr lang="tr-TR" sz="2400" dirty="0" smtClean="0"/>
              <a:t>parametresidir. </a:t>
            </a:r>
            <a:r>
              <a:rPr lang="tr-TR" sz="2400" dirty="0" smtClean="0"/>
              <a:t>Gerçek </a:t>
            </a:r>
            <a:r>
              <a:rPr lang="tr-TR" sz="2400" dirty="0" smtClean="0"/>
              <a:t>zamanlı bir </a:t>
            </a:r>
            <a:r>
              <a:rPr lang="tr-TR" sz="2400" dirty="0" smtClean="0">
                <a:solidFill>
                  <a:srgbClr val="C00000"/>
                </a:solidFill>
              </a:rPr>
              <a:t>kontrol sürecinin temel amacı</a:t>
            </a:r>
            <a:r>
              <a:rPr lang="tr-TR" sz="2400" dirty="0" smtClean="0"/>
              <a:t>, </a:t>
            </a:r>
            <a:r>
              <a:rPr lang="tr-TR" sz="2400" dirty="0" smtClean="0">
                <a:solidFill>
                  <a:srgbClr val="C00000"/>
                </a:solidFill>
              </a:rPr>
              <a:t>yoğunluğun</a:t>
            </a:r>
            <a:r>
              <a:rPr lang="tr-TR" sz="2400" dirty="0" smtClean="0"/>
              <a:t> yolun herhangi bir kesiminde ve herhangi bir zaman için </a:t>
            </a:r>
            <a:r>
              <a:rPr lang="tr-TR" sz="2400" dirty="0" smtClean="0">
                <a:solidFill>
                  <a:srgbClr val="C00000"/>
                </a:solidFill>
              </a:rPr>
              <a:t>kritik yoğunluk civarında kalmasını sağlayacak mekanizmaların harekete geçirilmesi </a:t>
            </a:r>
            <a:r>
              <a:rPr lang="tr-TR" sz="2400" dirty="0" smtClean="0">
                <a:solidFill>
                  <a:srgbClr val="C00000"/>
                </a:solidFill>
              </a:rPr>
              <a:t>olmalıdır</a:t>
            </a:r>
            <a:r>
              <a:rPr lang="tr-TR" sz="2400" dirty="0" smtClean="0"/>
              <a:t>:</a:t>
            </a:r>
            <a:endParaRPr lang="tr-TR" sz="2400" dirty="0" smtClean="0"/>
          </a:p>
          <a:p>
            <a:endParaRPr lang="tr-TR" sz="2800" dirty="0" smtClean="0"/>
          </a:p>
          <a:p>
            <a:endParaRPr lang="tr-TR" sz="2800" dirty="0" smtClean="0"/>
          </a:p>
          <a:p>
            <a:endParaRPr lang="tr-TR" sz="2800" dirty="0" smtClean="0"/>
          </a:p>
        </p:txBody>
      </p:sp>
      <p:grpSp>
        <p:nvGrpSpPr>
          <p:cNvPr id="7" name="Grup 36"/>
          <p:cNvGrpSpPr/>
          <p:nvPr/>
        </p:nvGrpSpPr>
        <p:grpSpPr>
          <a:xfrm>
            <a:off x="515112" y="1566317"/>
            <a:ext cx="8455088" cy="1036578"/>
            <a:chOff x="293376" y="1556792"/>
            <a:chExt cx="8455088" cy="1036578"/>
          </a:xfrm>
        </p:grpSpPr>
        <p:sp>
          <p:nvSpPr>
            <p:cNvPr id="38" name="Yuvarlatılmış Dikdörtgen 37"/>
            <p:cNvSpPr/>
            <p:nvPr/>
          </p:nvSpPr>
          <p:spPr>
            <a:xfrm>
              <a:off x="46754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9" name="Yuvarlatılmış Dikdörtgen 38"/>
            <p:cNvSpPr/>
            <p:nvPr/>
          </p:nvSpPr>
          <p:spPr>
            <a:xfrm>
              <a:off x="1475656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0" name="Yuvarlatılmış Dikdörtgen 39"/>
            <p:cNvSpPr/>
            <p:nvPr/>
          </p:nvSpPr>
          <p:spPr>
            <a:xfrm>
              <a:off x="2699792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1" name="Yuvarlatılmış Dikdörtgen 40"/>
            <p:cNvSpPr/>
            <p:nvPr/>
          </p:nvSpPr>
          <p:spPr>
            <a:xfrm>
              <a:off x="3878266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2" name="Yuvarlatılmış Dikdörtgen 41"/>
            <p:cNvSpPr/>
            <p:nvPr/>
          </p:nvSpPr>
          <p:spPr>
            <a:xfrm>
              <a:off x="4932040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3" name="Yuvarlatılmış Dikdörtgen 42"/>
            <p:cNvSpPr/>
            <p:nvPr/>
          </p:nvSpPr>
          <p:spPr>
            <a:xfrm>
              <a:off x="5940152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4" name="Yuvarlatılmış Dikdörtgen 43"/>
            <p:cNvSpPr/>
            <p:nvPr/>
          </p:nvSpPr>
          <p:spPr>
            <a:xfrm>
              <a:off x="709830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Yuvarlatılmış Dikdörtgen 44"/>
            <p:cNvSpPr/>
            <p:nvPr/>
          </p:nvSpPr>
          <p:spPr>
            <a:xfrm>
              <a:off x="802838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Yuvarlatılmış Dikdörtgen 45"/>
            <p:cNvSpPr/>
            <p:nvPr/>
          </p:nvSpPr>
          <p:spPr>
            <a:xfrm>
              <a:off x="29337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7" name="Yuvarlatılmış Dikdörtgen 46"/>
            <p:cNvSpPr/>
            <p:nvPr/>
          </p:nvSpPr>
          <p:spPr>
            <a:xfrm>
              <a:off x="1301488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Yuvarlatılmış Dikdörtgen 47"/>
            <p:cNvSpPr/>
            <p:nvPr/>
          </p:nvSpPr>
          <p:spPr>
            <a:xfrm>
              <a:off x="2525624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Yuvarlatılmış Dikdörtgen 48"/>
            <p:cNvSpPr/>
            <p:nvPr/>
          </p:nvSpPr>
          <p:spPr>
            <a:xfrm>
              <a:off x="3704098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Yuvarlatılmış Dikdörtgen 49"/>
            <p:cNvSpPr/>
            <p:nvPr/>
          </p:nvSpPr>
          <p:spPr>
            <a:xfrm>
              <a:off x="4757872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Yuvarlatılmış Dikdörtgen 50"/>
            <p:cNvSpPr/>
            <p:nvPr/>
          </p:nvSpPr>
          <p:spPr>
            <a:xfrm>
              <a:off x="5765984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Yuvarlatılmış Dikdörtgen 51"/>
            <p:cNvSpPr/>
            <p:nvPr/>
          </p:nvSpPr>
          <p:spPr>
            <a:xfrm>
              <a:off x="692413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3" name="Yuvarlatılmış Dikdörtgen 52"/>
            <p:cNvSpPr/>
            <p:nvPr/>
          </p:nvSpPr>
          <p:spPr>
            <a:xfrm>
              <a:off x="785421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9" name="Grup 57"/>
          <p:cNvGrpSpPr/>
          <p:nvPr/>
        </p:nvGrpSpPr>
        <p:grpSpPr>
          <a:xfrm>
            <a:off x="177136" y="1556792"/>
            <a:ext cx="8794412" cy="1036578"/>
            <a:chOff x="467544" y="-2144082"/>
            <a:chExt cx="8794412" cy="1036578"/>
          </a:xfrm>
        </p:grpSpPr>
        <p:sp>
          <p:nvSpPr>
            <p:cNvPr id="10" name="Yuvarlatılmış Dikdörtgen 9"/>
            <p:cNvSpPr/>
            <p:nvPr/>
          </p:nvSpPr>
          <p:spPr>
            <a:xfrm>
              <a:off x="641712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Yuvarlatılmış Dikdörtgen 15"/>
            <p:cNvSpPr/>
            <p:nvPr/>
          </p:nvSpPr>
          <p:spPr>
            <a:xfrm>
              <a:off x="1506949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Yuvarlatılmış Dikdörtgen 16"/>
            <p:cNvSpPr/>
            <p:nvPr/>
          </p:nvSpPr>
          <p:spPr>
            <a:xfrm>
              <a:off x="2359610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Yuvarlatılmış Dikdörtgen 17"/>
            <p:cNvSpPr/>
            <p:nvPr/>
          </p:nvSpPr>
          <p:spPr>
            <a:xfrm>
              <a:off x="3301845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Yuvarlatılmış Dikdörtgen 18"/>
            <p:cNvSpPr/>
            <p:nvPr/>
          </p:nvSpPr>
          <p:spPr>
            <a:xfrm>
              <a:off x="4220383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Yuvarlatılmış Dikdörtgen 19"/>
            <p:cNvSpPr/>
            <p:nvPr/>
          </p:nvSpPr>
          <p:spPr>
            <a:xfrm>
              <a:off x="5102045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Yuvarlatılmış Dikdörtgen 20"/>
            <p:cNvSpPr/>
            <p:nvPr/>
          </p:nvSpPr>
          <p:spPr>
            <a:xfrm>
              <a:off x="5951229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Yuvarlatılmış Dikdörtgen 21"/>
            <p:cNvSpPr/>
            <p:nvPr/>
          </p:nvSpPr>
          <p:spPr>
            <a:xfrm>
              <a:off x="6830237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Yuvarlatılmış Dikdörtgen 22"/>
            <p:cNvSpPr/>
            <p:nvPr/>
          </p:nvSpPr>
          <p:spPr>
            <a:xfrm>
              <a:off x="467544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Yuvarlatılmış Dikdörtgen 23"/>
            <p:cNvSpPr/>
            <p:nvPr/>
          </p:nvSpPr>
          <p:spPr>
            <a:xfrm>
              <a:off x="1332781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Yuvarlatılmış Dikdörtgen 24"/>
            <p:cNvSpPr/>
            <p:nvPr/>
          </p:nvSpPr>
          <p:spPr>
            <a:xfrm>
              <a:off x="2185442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Yuvarlatılmış Dikdörtgen 25"/>
            <p:cNvSpPr/>
            <p:nvPr/>
          </p:nvSpPr>
          <p:spPr>
            <a:xfrm>
              <a:off x="3127677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4046215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Yuvarlatılmış Dikdörtgen 27"/>
            <p:cNvSpPr/>
            <p:nvPr/>
          </p:nvSpPr>
          <p:spPr>
            <a:xfrm>
              <a:off x="4927877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Yuvarlatılmış Dikdörtgen 28"/>
            <p:cNvSpPr/>
            <p:nvPr/>
          </p:nvSpPr>
          <p:spPr>
            <a:xfrm>
              <a:off x="5791973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0" name="Yuvarlatılmış Dikdörtgen 29"/>
            <p:cNvSpPr/>
            <p:nvPr/>
          </p:nvSpPr>
          <p:spPr>
            <a:xfrm>
              <a:off x="6656069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Yuvarlatılmış Dikdörtgen 53"/>
            <p:cNvSpPr/>
            <p:nvPr/>
          </p:nvSpPr>
          <p:spPr>
            <a:xfrm>
              <a:off x="7680080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Yuvarlatılmış Dikdörtgen 54"/>
            <p:cNvSpPr/>
            <p:nvPr/>
          </p:nvSpPr>
          <p:spPr>
            <a:xfrm>
              <a:off x="7505912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6" name="Yuvarlatılmış Dikdörtgen 55"/>
            <p:cNvSpPr/>
            <p:nvPr/>
          </p:nvSpPr>
          <p:spPr>
            <a:xfrm>
              <a:off x="8541876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7" name="Yuvarlatılmış Dikdörtgen 56"/>
            <p:cNvSpPr/>
            <p:nvPr/>
          </p:nvSpPr>
          <p:spPr>
            <a:xfrm>
              <a:off x="8367708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58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124310" y="4857760"/>
          <a:ext cx="5305210" cy="1214446"/>
        </p:xfrm>
        <a:graphic>
          <a:graphicData uri="http://schemas.openxmlformats.org/presentationml/2006/ole">
            <p:oleObj spid="_x0000_s27651" name="Equation" r:id="rId3" imgW="2108160" imgH="48240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31019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5202233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Tabanlı Değerlendirmeler:</a:t>
            </a:r>
          </a:p>
        </p:txBody>
      </p:sp>
      <p:grpSp>
        <p:nvGrpSpPr>
          <p:cNvPr id="4" name="Grup 6"/>
          <p:cNvGrpSpPr/>
          <p:nvPr/>
        </p:nvGrpSpPr>
        <p:grpSpPr>
          <a:xfrm>
            <a:off x="0" y="1412776"/>
            <a:ext cx="9150532" cy="1296144"/>
            <a:chOff x="216024" y="1268760"/>
            <a:chExt cx="8676456" cy="1440160"/>
          </a:xfrm>
        </p:grpSpPr>
        <p:sp>
          <p:nvSpPr>
            <p:cNvPr id="3" name="Dikdörtgen 2"/>
            <p:cNvSpPr/>
            <p:nvPr/>
          </p:nvSpPr>
          <p:spPr>
            <a:xfrm>
              <a:off x="216024" y="1268760"/>
              <a:ext cx="8676456" cy="144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cxnSp>
          <p:nvCxnSpPr>
            <p:cNvPr id="5" name="Düz Bağlayıcı 4"/>
            <p:cNvCxnSpPr/>
            <p:nvPr/>
          </p:nvCxnSpPr>
          <p:spPr>
            <a:xfrm>
              <a:off x="216024" y="1268760"/>
              <a:ext cx="86764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>
            <a:xfrm>
              <a:off x="216024" y="2708920"/>
              <a:ext cx="867645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>
              <a:off x="216024" y="2002185"/>
              <a:ext cx="8676456" cy="0"/>
            </a:xfrm>
            <a:prstGeom prst="line">
              <a:avLst/>
            </a:prstGeom>
            <a:ln>
              <a:prstDash val="lg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İçerik Yer Tutucusu 2"/>
          <p:cNvSpPr>
            <a:spLocks noGrp="1"/>
          </p:cNvSpPr>
          <p:nvPr>
            <p:ph idx="1"/>
          </p:nvPr>
        </p:nvSpPr>
        <p:spPr>
          <a:xfrm>
            <a:off x="216024" y="2786058"/>
            <a:ext cx="8642256" cy="3643338"/>
          </a:xfrm>
        </p:spPr>
        <p:txBody>
          <a:bodyPr>
            <a:normAutofit/>
          </a:bodyPr>
          <a:lstStyle/>
          <a:p>
            <a:r>
              <a:rPr lang="tr-TR" sz="2400" dirty="0" smtClean="0">
                <a:solidFill>
                  <a:srgbClr val="C00000"/>
                </a:solidFill>
              </a:rPr>
              <a:t>AUS</a:t>
            </a:r>
            <a:r>
              <a:rPr lang="tr-TR" sz="2400" dirty="0" smtClean="0"/>
              <a:t> </a:t>
            </a:r>
            <a:r>
              <a:rPr lang="tr-TR" sz="2400" dirty="0" smtClean="0"/>
              <a:t>çözümlerinden </a:t>
            </a:r>
            <a:r>
              <a:rPr lang="tr-TR" sz="2400" dirty="0" smtClean="0">
                <a:solidFill>
                  <a:srgbClr val="C00000"/>
                </a:solidFill>
              </a:rPr>
              <a:t>Değişken Hız Sınırı Denetimi</a:t>
            </a:r>
            <a:r>
              <a:rPr lang="tr-TR" sz="2400" dirty="0" smtClean="0"/>
              <a:t>nde, bu mekanizma esas olarak yol boyunca </a:t>
            </a:r>
            <a:r>
              <a:rPr lang="tr-TR" sz="2400" dirty="0" smtClean="0">
                <a:solidFill>
                  <a:srgbClr val="C00000"/>
                </a:solidFill>
              </a:rPr>
              <a:t>kritik noktalardaki yoğunluk ölçümlerine dayanarak</a:t>
            </a:r>
            <a:r>
              <a:rPr lang="tr-TR" sz="2400" dirty="0" smtClean="0"/>
              <a:t>, kritik yoğunluğun oluşma ihtimali olan bölgelere gelen </a:t>
            </a:r>
            <a:r>
              <a:rPr lang="tr-TR" sz="2400" dirty="0" smtClean="0">
                <a:solidFill>
                  <a:srgbClr val="C00000"/>
                </a:solidFill>
              </a:rPr>
              <a:t>akımların hızını sınırlandırmak suretiyle</a:t>
            </a:r>
            <a:r>
              <a:rPr lang="tr-TR" sz="2400" dirty="0" smtClean="0"/>
              <a:t>; </a:t>
            </a:r>
            <a:endParaRPr lang="tr-TR" sz="2400" dirty="0" smtClean="0">
              <a:solidFill>
                <a:srgbClr val="C00000"/>
              </a:solidFill>
            </a:endParaRPr>
          </a:p>
          <a:p>
            <a:r>
              <a:rPr lang="tr-TR" sz="2400" dirty="0" smtClean="0">
                <a:solidFill>
                  <a:srgbClr val="C00000"/>
                </a:solidFill>
              </a:rPr>
              <a:t>Katılım Denetimi</a:t>
            </a:r>
            <a:r>
              <a:rPr lang="tr-TR" sz="2400" dirty="0" smtClean="0"/>
              <a:t>nde, </a:t>
            </a:r>
            <a:r>
              <a:rPr lang="tr-TR" sz="2400" dirty="0" smtClean="0"/>
              <a:t>ana yola </a:t>
            </a:r>
            <a:r>
              <a:rPr lang="tr-TR" sz="2400" dirty="0" smtClean="0">
                <a:solidFill>
                  <a:srgbClr val="C00000"/>
                </a:solidFill>
              </a:rPr>
              <a:t>katılım noktalarındaki yoğunluk ölçümlerine dayanarak</a:t>
            </a:r>
            <a:r>
              <a:rPr lang="tr-TR" sz="2400" dirty="0" smtClean="0"/>
              <a:t>, kritik yoğunluğun oluşma ihtimali olan </a:t>
            </a:r>
            <a:r>
              <a:rPr lang="tr-TR" sz="2400" dirty="0" smtClean="0">
                <a:solidFill>
                  <a:srgbClr val="C00000"/>
                </a:solidFill>
              </a:rPr>
              <a:t>katılım kollarındaki akımı sınırlandırmak suretiyle</a:t>
            </a:r>
            <a:r>
              <a:rPr lang="tr-TR" sz="2400" dirty="0" smtClean="0"/>
              <a:t> oluşturulmaktadır. </a:t>
            </a:r>
          </a:p>
        </p:txBody>
      </p:sp>
      <p:grpSp>
        <p:nvGrpSpPr>
          <p:cNvPr id="6" name="Grup 36"/>
          <p:cNvGrpSpPr/>
          <p:nvPr/>
        </p:nvGrpSpPr>
        <p:grpSpPr>
          <a:xfrm>
            <a:off x="515112" y="1566317"/>
            <a:ext cx="8455088" cy="1036578"/>
            <a:chOff x="293376" y="1556792"/>
            <a:chExt cx="8455088" cy="1036578"/>
          </a:xfrm>
        </p:grpSpPr>
        <p:sp>
          <p:nvSpPr>
            <p:cNvPr id="38" name="Yuvarlatılmış Dikdörtgen 37"/>
            <p:cNvSpPr/>
            <p:nvPr/>
          </p:nvSpPr>
          <p:spPr>
            <a:xfrm>
              <a:off x="46754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9" name="Yuvarlatılmış Dikdörtgen 38"/>
            <p:cNvSpPr/>
            <p:nvPr/>
          </p:nvSpPr>
          <p:spPr>
            <a:xfrm>
              <a:off x="1475656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0" name="Yuvarlatılmış Dikdörtgen 39"/>
            <p:cNvSpPr/>
            <p:nvPr/>
          </p:nvSpPr>
          <p:spPr>
            <a:xfrm>
              <a:off x="2699792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1" name="Yuvarlatılmış Dikdörtgen 40"/>
            <p:cNvSpPr/>
            <p:nvPr/>
          </p:nvSpPr>
          <p:spPr>
            <a:xfrm>
              <a:off x="3878266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2" name="Yuvarlatılmış Dikdörtgen 41"/>
            <p:cNvSpPr/>
            <p:nvPr/>
          </p:nvSpPr>
          <p:spPr>
            <a:xfrm>
              <a:off x="4932040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3" name="Yuvarlatılmış Dikdörtgen 42"/>
            <p:cNvSpPr/>
            <p:nvPr/>
          </p:nvSpPr>
          <p:spPr>
            <a:xfrm>
              <a:off x="5940152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4" name="Yuvarlatılmış Dikdörtgen 43"/>
            <p:cNvSpPr/>
            <p:nvPr/>
          </p:nvSpPr>
          <p:spPr>
            <a:xfrm>
              <a:off x="709830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5" name="Yuvarlatılmış Dikdörtgen 44"/>
            <p:cNvSpPr/>
            <p:nvPr/>
          </p:nvSpPr>
          <p:spPr>
            <a:xfrm>
              <a:off x="8028384" y="2233330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Yuvarlatılmış Dikdörtgen 45"/>
            <p:cNvSpPr/>
            <p:nvPr/>
          </p:nvSpPr>
          <p:spPr>
            <a:xfrm>
              <a:off x="29337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7" name="Yuvarlatılmış Dikdörtgen 46"/>
            <p:cNvSpPr/>
            <p:nvPr/>
          </p:nvSpPr>
          <p:spPr>
            <a:xfrm>
              <a:off x="1301488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Yuvarlatılmış Dikdörtgen 47"/>
            <p:cNvSpPr/>
            <p:nvPr/>
          </p:nvSpPr>
          <p:spPr>
            <a:xfrm>
              <a:off x="2525624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9" name="Yuvarlatılmış Dikdörtgen 48"/>
            <p:cNvSpPr/>
            <p:nvPr/>
          </p:nvSpPr>
          <p:spPr>
            <a:xfrm>
              <a:off x="3704098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Yuvarlatılmış Dikdörtgen 49"/>
            <p:cNvSpPr/>
            <p:nvPr/>
          </p:nvSpPr>
          <p:spPr>
            <a:xfrm>
              <a:off x="4757872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Yuvarlatılmış Dikdörtgen 50"/>
            <p:cNvSpPr/>
            <p:nvPr/>
          </p:nvSpPr>
          <p:spPr>
            <a:xfrm>
              <a:off x="5765984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Yuvarlatılmış Dikdörtgen 51"/>
            <p:cNvSpPr/>
            <p:nvPr/>
          </p:nvSpPr>
          <p:spPr>
            <a:xfrm>
              <a:off x="692413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3" name="Yuvarlatılmış Dikdörtgen 52"/>
            <p:cNvSpPr/>
            <p:nvPr/>
          </p:nvSpPr>
          <p:spPr>
            <a:xfrm>
              <a:off x="7854216" y="155679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7" name="Grup 57"/>
          <p:cNvGrpSpPr/>
          <p:nvPr/>
        </p:nvGrpSpPr>
        <p:grpSpPr>
          <a:xfrm>
            <a:off x="177136" y="1556792"/>
            <a:ext cx="8794412" cy="1036578"/>
            <a:chOff x="467544" y="-2144082"/>
            <a:chExt cx="8794412" cy="1036578"/>
          </a:xfrm>
        </p:grpSpPr>
        <p:sp>
          <p:nvSpPr>
            <p:cNvPr id="10" name="Yuvarlatılmış Dikdörtgen 9"/>
            <p:cNvSpPr/>
            <p:nvPr/>
          </p:nvSpPr>
          <p:spPr>
            <a:xfrm>
              <a:off x="641712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Yuvarlatılmış Dikdörtgen 15"/>
            <p:cNvSpPr/>
            <p:nvPr/>
          </p:nvSpPr>
          <p:spPr>
            <a:xfrm>
              <a:off x="1506949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Yuvarlatılmış Dikdörtgen 16"/>
            <p:cNvSpPr/>
            <p:nvPr/>
          </p:nvSpPr>
          <p:spPr>
            <a:xfrm>
              <a:off x="2359610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Yuvarlatılmış Dikdörtgen 17"/>
            <p:cNvSpPr/>
            <p:nvPr/>
          </p:nvSpPr>
          <p:spPr>
            <a:xfrm>
              <a:off x="3301845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Yuvarlatılmış Dikdörtgen 18"/>
            <p:cNvSpPr/>
            <p:nvPr/>
          </p:nvSpPr>
          <p:spPr>
            <a:xfrm>
              <a:off x="4220383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Yuvarlatılmış Dikdörtgen 19"/>
            <p:cNvSpPr/>
            <p:nvPr/>
          </p:nvSpPr>
          <p:spPr>
            <a:xfrm>
              <a:off x="5102045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Yuvarlatılmış Dikdörtgen 20"/>
            <p:cNvSpPr/>
            <p:nvPr/>
          </p:nvSpPr>
          <p:spPr>
            <a:xfrm>
              <a:off x="5951229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Yuvarlatılmış Dikdörtgen 21"/>
            <p:cNvSpPr/>
            <p:nvPr/>
          </p:nvSpPr>
          <p:spPr>
            <a:xfrm>
              <a:off x="6830237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Yuvarlatılmış Dikdörtgen 22"/>
            <p:cNvSpPr/>
            <p:nvPr/>
          </p:nvSpPr>
          <p:spPr>
            <a:xfrm>
              <a:off x="467544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4" name="Yuvarlatılmış Dikdörtgen 23"/>
            <p:cNvSpPr/>
            <p:nvPr/>
          </p:nvSpPr>
          <p:spPr>
            <a:xfrm>
              <a:off x="1332781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Yuvarlatılmış Dikdörtgen 24"/>
            <p:cNvSpPr/>
            <p:nvPr/>
          </p:nvSpPr>
          <p:spPr>
            <a:xfrm>
              <a:off x="2185442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Yuvarlatılmış Dikdörtgen 25"/>
            <p:cNvSpPr/>
            <p:nvPr/>
          </p:nvSpPr>
          <p:spPr>
            <a:xfrm>
              <a:off x="3127677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4046215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8" name="Yuvarlatılmış Dikdörtgen 27"/>
            <p:cNvSpPr/>
            <p:nvPr/>
          </p:nvSpPr>
          <p:spPr>
            <a:xfrm>
              <a:off x="4927877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9" name="Yuvarlatılmış Dikdörtgen 28"/>
            <p:cNvSpPr/>
            <p:nvPr/>
          </p:nvSpPr>
          <p:spPr>
            <a:xfrm>
              <a:off x="5791973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0" name="Yuvarlatılmış Dikdörtgen 29"/>
            <p:cNvSpPr/>
            <p:nvPr/>
          </p:nvSpPr>
          <p:spPr>
            <a:xfrm>
              <a:off x="6656069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Yuvarlatılmış Dikdörtgen 53"/>
            <p:cNvSpPr/>
            <p:nvPr/>
          </p:nvSpPr>
          <p:spPr>
            <a:xfrm>
              <a:off x="7680080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5" name="Yuvarlatılmış Dikdörtgen 54"/>
            <p:cNvSpPr/>
            <p:nvPr/>
          </p:nvSpPr>
          <p:spPr>
            <a:xfrm>
              <a:off x="7505912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6" name="Yuvarlatılmış Dikdörtgen 55"/>
            <p:cNvSpPr/>
            <p:nvPr/>
          </p:nvSpPr>
          <p:spPr>
            <a:xfrm>
              <a:off x="8541876" y="-1467544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7" name="Yuvarlatılmış Dikdörtgen 56"/>
            <p:cNvSpPr/>
            <p:nvPr/>
          </p:nvSpPr>
          <p:spPr>
            <a:xfrm>
              <a:off x="8367708" y="-2144082"/>
              <a:ext cx="720080" cy="3600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58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131019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03. Ulaşım Planlama\03. Kentsel Sistemler ve Ulaştırma Yönetimi\TEZ ÇALIŞMALARI\AHMET AKBAŞ\materyal\ulasim_sistemi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7315"/>
            <a:ext cx="4347518" cy="3695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5207372" y="764704"/>
            <a:ext cx="39389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216024" y="6408366"/>
            <a:ext cx="874846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49" y="448768"/>
            <a:ext cx="7140919" cy="648072"/>
          </a:xfr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tr-T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Çözüm: AUS  Kullanıcı Hizmetlerinden Yararlanmaktır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İçerik Yer Tutucusu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/>
              <a:t>O halde </a:t>
            </a:r>
            <a:r>
              <a:rPr lang="tr-TR" sz="2400" dirty="0" err="1" smtClean="0"/>
              <a:t>AUS’ni</a:t>
            </a:r>
            <a:r>
              <a:rPr lang="tr-TR" sz="2400" dirty="0" smtClean="0"/>
              <a:t> kısaca tanıyalım:</a:t>
            </a:r>
          </a:p>
          <a:p>
            <a:pPr marL="0" indent="0">
              <a:buNone/>
            </a:pP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Akıllı </a:t>
            </a:r>
            <a:r>
              <a:rPr lang="tr-TR" sz="2400" dirty="0" smtClean="0">
                <a:solidFill>
                  <a:srgbClr val="C00000"/>
                </a:solidFill>
              </a:rPr>
              <a:t>Ulaşım </a:t>
            </a:r>
            <a:r>
              <a:rPr lang="tr-TR" sz="2400" dirty="0" smtClean="0">
                <a:solidFill>
                  <a:srgbClr val="C00000"/>
                </a:solidFill>
              </a:rPr>
              <a:t>Sistemleri,</a:t>
            </a:r>
            <a:r>
              <a:rPr lang="tr-TR" sz="2400" dirty="0" smtClean="0"/>
              <a:t> </a:t>
            </a:r>
          </a:p>
          <a:p>
            <a:pPr marL="0" indent="0">
              <a:buNone/>
            </a:pPr>
            <a:r>
              <a:rPr lang="tr-TR" sz="2400" dirty="0" smtClean="0"/>
              <a:t>trafik </a:t>
            </a:r>
            <a:r>
              <a:rPr lang="tr-TR" sz="2400" dirty="0"/>
              <a:t>kazaları, trafik sıkışıklığı ve çevre kirliliği gibi ulaşımla ilgili çeşitli sorunlara </a:t>
            </a:r>
            <a:endParaRPr lang="tr-TR" sz="2400" dirty="0" smtClean="0"/>
          </a:p>
          <a:p>
            <a:pPr marL="0" indent="0">
              <a:buNone/>
            </a:pPr>
            <a:r>
              <a:rPr lang="tr-TR" sz="2400" dirty="0" smtClean="0">
                <a:solidFill>
                  <a:srgbClr val="C00000"/>
                </a:solidFill>
              </a:rPr>
              <a:t>gelişmiş </a:t>
            </a:r>
            <a:r>
              <a:rPr lang="tr-TR" sz="2400" dirty="0">
                <a:solidFill>
                  <a:srgbClr val="C00000"/>
                </a:solidFill>
              </a:rPr>
              <a:t>haberleşme ve kontrol teknolojileri vasıtasıyla çözümler üreten sistemlerdir. </a:t>
            </a:r>
            <a:endParaRPr lang="tr-TR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tr-TR" sz="2400" dirty="0" smtClean="0"/>
          </a:p>
          <a:p>
            <a:pPr marL="0" indent="0">
              <a:buNone/>
            </a:pPr>
            <a:endParaRPr lang="tr-TR" sz="2400" dirty="0"/>
          </a:p>
        </p:txBody>
      </p:sp>
      <p:sp>
        <p:nvSpPr>
          <p:cNvPr id="10" name="Metin kutusu 14"/>
          <p:cNvSpPr txBox="1"/>
          <p:nvPr/>
        </p:nvSpPr>
        <p:spPr>
          <a:xfrm>
            <a:off x="7286644" y="6453336"/>
            <a:ext cx="1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Dr. A. Akbaş</a:t>
            </a:r>
            <a:endParaRPr lang="tr-TR" b="1" dirty="0"/>
          </a:p>
        </p:txBody>
      </p:sp>
    </p:spTree>
    <p:extLst>
      <p:ext uri="{BB962C8B-B14F-4D97-AF65-F5344CB8AC3E}">
        <p14:creationId xmlns="" xmlns:p14="http://schemas.microsoft.com/office/powerpoint/2010/main" val="20501312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1697</Words>
  <Application>Microsoft Office PowerPoint</Application>
  <PresentationFormat>Ekran Gösterisi (4:3)</PresentationFormat>
  <Paragraphs>274</Paragraphs>
  <Slides>31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3</vt:i4>
      </vt:variant>
      <vt:variant>
        <vt:lpstr>Slayt Başlıkları</vt:lpstr>
      </vt:variant>
      <vt:variant>
        <vt:i4>31</vt:i4>
      </vt:variant>
    </vt:vector>
  </HeadingPairs>
  <TitlesOfParts>
    <vt:vector size="35" baseType="lpstr">
      <vt:lpstr>Ofis Teması</vt:lpstr>
      <vt:lpstr>Microsoft Office Visio Drawing</vt:lpstr>
      <vt:lpstr>Denklem</vt:lpstr>
      <vt:lpstr>Microsoft Equation 3.0</vt:lpstr>
      <vt:lpstr>Slayt 1</vt:lpstr>
      <vt:lpstr>Çalışmanın Hareket Noktası:</vt:lpstr>
      <vt:lpstr>Sorun, Sonuçları ve Çözümü</vt:lpstr>
      <vt:lpstr>Sorunun Nedenlerinin Tespiti ve Çözüm Önerileri için Model Tabanlı Analizler</vt:lpstr>
      <vt:lpstr>Sorunun Nedenlerinin Tespiti ve Çözüm Önerileri için Model Tabanlı Analizler</vt:lpstr>
      <vt:lpstr>Model Tabanlı Değerlendirmeler:</vt:lpstr>
      <vt:lpstr>Model Tabanlı Değerlendirmeler:</vt:lpstr>
      <vt:lpstr>Model Tabanlı Değerlendirmeler:</vt:lpstr>
      <vt:lpstr>Çözüm: AUS  Kullanıcı Hizmetlerinden Yararlanmaktır</vt:lpstr>
      <vt:lpstr>Çözüm: AUS  Kullanıcı Hizmetlerinden Yararlanmaktır</vt:lpstr>
      <vt:lpstr> AUS Gelişim Süreci:</vt:lpstr>
      <vt:lpstr>AUS Sektörleri ve Hizmet Alanları:</vt:lpstr>
      <vt:lpstr>İLERİ TRAFİK YÖNETİMİ ve GÜVENLİĞİ İLE İLGİLİ AUS ÇÖZÜMLERİ</vt:lpstr>
      <vt:lpstr>Değişken Hız Sınırı Denetimi:</vt:lpstr>
      <vt:lpstr>Katılım Denetimi:</vt:lpstr>
      <vt:lpstr>Katılım Denetimi:</vt:lpstr>
      <vt:lpstr>Katılım Denetimi:</vt:lpstr>
      <vt:lpstr>İSTANBUL KENT İÇİ ULAŞIMIYLA İLGİLİ DEĞERLENDİRMELER</vt:lpstr>
      <vt:lpstr>İSTANBUL KENT İÇİ ULAŞIMIYLA İLGİLİ DEĞERLENDİRMELER</vt:lpstr>
      <vt:lpstr> İSTANBUL KENT İÇİ ULAŞIMIYLA İLGİLİ DEĞERLENDİRMELER</vt:lpstr>
      <vt:lpstr> İSTANBUL KENT İÇİ ULAŞIMIYLA İLGİLİ DEĞERLENDİRMELER</vt:lpstr>
      <vt:lpstr>Slayt 22</vt:lpstr>
      <vt:lpstr>Slayt 23</vt:lpstr>
      <vt:lpstr>Slayt 24</vt:lpstr>
      <vt:lpstr>Slayt 25</vt:lpstr>
      <vt:lpstr>Slayt 26</vt:lpstr>
      <vt:lpstr>İSTANBUL KENT İÇİ ULAŞIMIYLA İLGİLİ DEĞERLENDİRMELER</vt:lpstr>
      <vt:lpstr>SONUÇ ve ÖNERİLER:</vt:lpstr>
      <vt:lpstr>SONUÇ ve ÖNERİLER:</vt:lpstr>
      <vt:lpstr>SONUÇ ve ÖNERİLER:</vt:lpstr>
      <vt:lpstr>Slayt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Cetintas</dc:creator>
  <cp:lastModifiedBy>Ahmet</cp:lastModifiedBy>
  <cp:revision>207</cp:revision>
  <dcterms:created xsi:type="dcterms:W3CDTF">2012-05-03T16:32:47Z</dcterms:created>
  <dcterms:modified xsi:type="dcterms:W3CDTF">2012-05-17T07:37:01Z</dcterms:modified>
</cp:coreProperties>
</file>